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6" r:id="rId5"/>
    <p:sldMasterId id="2147493598" r:id="rId6"/>
  </p:sldMasterIdLst>
  <p:notesMasterIdLst>
    <p:notesMasterId r:id="rId71"/>
  </p:notesMasterIdLst>
  <p:handoutMasterIdLst>
    <p:handoutMasterId r:id="rId72"/>
  </p:handoutMasterIdLst>
  <p:sldIdLst>
    <p:sldId id="745" r:id="rId7"/>
    <p:sldId id="750" r:id="rId8"/>
    <p:sldId id="746" r:id="rId9"/>
    <p:sldId id="747" r:id="rId10"/>
    <p:sldId id="748" r:id="rId11"/>
    <p:sldId id="749" r:id="rId12"/>
    <p:sldId id="751" r:id="rId13"/>
    <p:sldId id="752" r:id="rId14"/>
    <p:sldId id="753" r:id="rId15"/>
    <p:sldId id="754" r:id="rId16"/>
    <p:sldId id="755" r:id="rId17"/>
    <p:sldId id="758" r:id="rId18"/>
    <p:sldId id="759" r:id="rId19"/>
    <p:sldId id="760" r:id="rId20"/>
    <p:sldId id="762" r:id="rId21"/>
    <p:sldId id="763" r:id="rId22"/>
    <p:sldId id="764" r:id="rId23"/>
    <p:sldId id="765" r:id="rId24"/>
    <p:sldId id="766" r:id="rId25"/>
    <p:sldId id="767" r:id="rId26"/>
    <p:sldId id="768" r:id="rId27"/>
    <p:sldId id="769" r:id="rId28"/>
    <p:sldId id="770" r:id="rId29"/>
    <p:sldId id="771" r:id="rId30"/>
    <p:sldId id="772" r:id="rId31"/>
    <p:sldId id="773" r:id="rId32"/>
    <p:sldId id="774" r:id="rId33"/>
    <p:sldId id="775" r:id="rId34"/>
    <p:sldId id="776" r:id="rId35"/>
    <p:sldId id="777" r:id="rId36"/>
    <p:sldId id="778" r:id="rId37"/>
    <p:sldId id="761" r:id="rId38"/>
    <p:sldId id="779" r:id="rId39"/>
    <p:sldId id="780" r:id="rId40"/>
    <p:sldId id="721" r:id="rId41"/>
    <p:sldId id="722" r:id="rId42"/>
    <p:sldId id="781" r:id="rId43"/>
    <p:sldId id="782" r:id="rId44"/>
    <p:sldId id="719" r:id="rId45"/>
    <p:sldId id="783" r:id="rId46"/>
    <p:sldId id="784" r:id="rId47"/>
    <p:sldId id="785" r:id="rId48"/>
    <p:sldId id="786" r:id="rId49"/>
    <p:sldId id="787" r:id="rId50"/>
    <p:sldId id="788" r:id="rId51"/>
    <p:sldId id="789" r:id="rId52"/>
    <p:sldId id="790" r:id="rId53"/>
    <p:sldId id="791" r:id="rId54"/>
    <p:sldId id="792" r:id="rId55"/>
    <p:sldId id="793" r:id="rId56"/>
    <p:sldId id="794" r:id="rId57"/>
    <p:sldId id="795" r:id="rId58"/>
    <p:sldId id="796" r:id="rId59"/>
    <p:sldId id="797" r:id="rId60"/>
    <p:sldId id="798" r:id="rId61"/>
    <p:sldId id="799" r:id="rId62"/>
    <p:sldId id="800" r:id="rId63"/>
    <p:sldId id="801" r:id="rId64"/>
    <p:sldId id="802" r:id="rId65"/>
    <p:sldId id="803" r:id="rId66"/>
    <p:sldId id="804" r:id="rId67"/>
    <p:sldId id="805" r:id="rId68"/>
    <p:sldId id="806" r:id="rId69"/>
    <p:sldId id="807" r:id="rId7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17"/>
    <p:restoredTop sz="94853"/>
  </p:normalViewPr>
  <p:slideViewPr>
    <p:cSldViewPr snapToObjects="1">
      <p:cViewPr varScale="1">
        <p:scale>
          <a:sx n="149" d="100"/>
          <a:sy n="149" d="100"/>
        </p:scale>
        <p:origin x="1088"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00" d="100"/>
        <a:sy n="100" d="100"/>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12/16/19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12/16/19</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a:t>
            </a:fld>
            <a:endParaRPr lang="en-US" altLang="en-US"/>
          </a:p>
        </p:txBody>
      </p:sp>
    </p:spTree>
    <p:extLst>
      <p:ext uri="{BB962C8B-B14F-4D97-AF65-F5344CB8AC3E}">
        <p14:creationId xmlns:p14="http://schemas.microsoft.com/office/powerpoint/2010/main" val="343034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87086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a:t>
            </a:fld>
            <a:endParaRPr lang="en-US" altLang="en-US"/>
          </a:p>
        </p:txBody>
      </p:sp>
    </p:spTree>
    <p:extLst>
      <p:ext uri="{BB962C8B-B14F-4D97-AF65-F5344CB8AC3E}">
        <p14:creationId xmlns:p14="http://schemas.microsoft.com/office/powerpoint/2010/main" val="776189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a:t>
            </a:fld>
            <a:endParaRPr lang="en-US" altLang="en-US"/>
          </a:p>
        </p:txBody>
      </p:sp>
    </p:spTree>
    <p:extLst>
      <p:ext uri="{BB962C8B-B14F-4D97-AF65-F5344CB8AC3E}">
        <p14:creationId xmlns:p14="http://schemas.microsoft.com/office/powerpoint/2010/main" val="67403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12</a:t>
            </a:fld>
            <a:endParaRPr lang="en-US" altLang="en-US"/>
          </a:p>
        </p:txBody>
      </p:sp>
    </p:spTree>
    <p:extLst>
      <p:ext uri="{BB962C8B-B14F-4D97-AF65-F5344CB8AC3E}">
        <p14:creationId xmlns:p14="http://schemas.microsoft.com/office/powerpoint/2010/main" val="388239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47267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42333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23777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 Software University Foundation – </a:t>
            </a:r>
            <a:r>
              <a:rPr kumimoji="0" lang="en-US" sz="1200" b="0" i="0" u="sng" strike="noStrike" kern="1200" cap="none" spc="0" normalizeH="0" baseline="0" noProof="0">
                <a:ln>
                  <a:noFill/>
                </a:ln>
                <a:solidFill>
                  <a:prstClr val="black"/>
                </a:solidFill>
                <a:effectLst/>
                <a:uLnTx/>
                <a:uFillTx/>
                <a:latin typeface="Calibri"/>
                <a:ea typeface="+mn-ea"/>
                <a:cs typeface="+mn-cs"/>
                <a:hlinkClick r:id="rId3"/>
              </a:rPr>
              <a:t>http://softuni.org</a:t>
            </a:r>
            <a:endParaRPr kumimoji="0" lang="en-US" sz="12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This work is licensed under the </a:t>
            </a:r>
            <a:r>
              <a:rPr kumimoji="0" lang="en-US" sz="1200" b="0" i="0" u="sng" strike="noStrike" kern="1200" cap="none" spc="0" normalizeH="0" baseline="0" noProof="1">
                <a:ln>
                  <a:noFill/>
                </a:ln>
                <a:solidFill>
                  <a:prstClr val="black"/>
                </a:solidFill>
                <a:effectLst/>
                <a:uLnTx/>
                <a:uFillTx/>
                <a:latin typeface="Calibri"/>
                <a:ea typeface="+mn-ea"/>
                <a:cs typeface="+mn-cs"/>
                <a:hlinkClick r:id="rId4"/>
              </a:rPr>
              <a:t>Creative Commons Attribution-NonCommercial-ShareAlike</a:t>
            </a:r>
            <a:r>
              <a:rPr kumimoji="0" lang="en-US" sz="1200" b="0" i="0" u="none" strike="noStrike" kern="1200" cap="none" spc="0" normalizeH="0" baseline="0" noProof="1">
                <a:ln>
                  <a:noFill/>
                </a:ln>
                <a:solidFill>
                  <a:prstClr val="black"/>
                </a:solidFill>
                <a:effectLst/>
                <a:uLnTx/>
                <a:uFillTx/>
                <a:latin typeface="Calibri"/>
                <a:ea typeface="+mn-ea"/>
                <a:cs typeface="+mn-cs"/>
              </a:rPr>
              <a:t> </a:t>
            </a:r>
            <a:r>
              <a:rPr kumimoji="0" lang="en-US" sz="1200" b="0" i="0" u="none" strike="noStrike" kern="1200" cap="none" spc="0" normalizeH="0" baseline="0" noProof="0">
                <a:ln>
                  <a:noFill/>
                </a:ln>
                <a:solidFill>
                  <a:prstClr val="black"/>
                </a:solidFill>
                <a:effectLst/>
                <a:uLnTx/>
                <a:uFillTx/>
                <a:latin typeface="Calibri"/>
                <a:ea typeface="+mn-ea"/>
                <a:cs typeface="+mn-cs"/>
              </a:rPr>
              <a:t>license.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66814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084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136929709"/>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9539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4250854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12/16/19</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536290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12/16/19</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073363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12/16/19</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61013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12/16/19</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502125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899594281"/>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007705463"/>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674157097"/>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12/16/19</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9868471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2416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275663" y="235726"/>
            <a:ext cx="5538198" cy="1500188"/>
          </a:xfrm>
        </p:spPr>
        <p:txBody>
          <a:bodyPr lIns="0" tIns="0" rIns="0" bIns="0">
            <a:normAutofit/>
          </a:bodyPr>
          <a:lstStyle>
            <a:lvl1pPr algn="r">
              <a:defRPr sz="405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3275663" y="1759724"/>
            <a:ext cx="5538198" cy="1314450"/>
          </a:xfrm>
        </p:spPr>
        <p:txBody>
          <a:bodyPr lIns="0" tIns="0" rIns="0" bIns="0">
            <a:normAutofit/>
          </a:bodyPr>
          <a:lstStyle>
            <a:lvl1pPr marL="0" indent="0" algn="r">
              <a:spcBef>
                <a:spcPts val="0"/>
              </a:spcBef>
              <a:buNone/>
              <a:defRPr sz="3000" cap="none" spc="150" baseline="0">
                <a:solidFill>
                  <a:schemeClr val="accent1"/>
                </a:solidFill>
              </a:defRPr>
            </a:lvl1pPr>
            <a:lvl2pPr marL="457120" indent="0" algn="ctr">
              <a:buNone/>
              <a:defRPr>
                <a:solidFill>
                  <a:schemeClr val="tx1">
                    <a:tint val="75000"/>
                  </a:schemeClr>
                </a:solidFill>
              </a:defRPr>
            </a:lvl2pPr>
            <a:lvl3pPr marL="914240" indent="0" algn="ctr">
              <a:buNone/>
              <a:defRPr>
                <a:solidFill>
                  <a:schemeClr val="tx1">
                    <a:tint val="75000"/>
                  </a:schemeClr>
                </a:solidFill>
              </a:defRPr>
            </a:lvl3pPr>
            <a:lvl4pPr marL="1371360" indent="0" algn="ctr">
              <a:buNone/>
              <a:defRPr>
                <a:solidFill>
                  <a:schemeClr val="tx1">
                    <a:tint val="75000"/>
                  </a:schemeClr>
                </a:solidFill>
              </a:defRPr>
            </a:lvl4pPr>
            <a:lvl5pPr marL="1828479" indent="0" algn="ctr">
              <a:buNone/>
              <a:defRPr>
                <a:solidFill>
                  <a:schemeClr val="tx1">
                    <a:tint val="75000"/>
                  </a:schemeClr>
                </a:solidFill>
              </a:defRPr>
            </a:lvl5pPr>
            <a:lvl6pPr marL="2285600" indent="0" algn="ctr">
              <a:buNone/>
              <a:defRPr>
                <a:solidFill>
                  <a:schemeClr val="tx1">
                    <a:tint val="75000"/>
                  </a:schemeClr>
                </a:solidFill>
              </a:defRPr>
            </a:lvl6pPr>
            <a:lvl7pPr marL="2742720"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570458" y="3104887"/>
            <a:ext cx="2391332" cy="412027"/>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1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3275663" y="3143250"/>
            <a:ext cx="5538198" cy="142875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570458" y="3466399"/>
            <a:ext cx="2391333" cy="351434"/>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725"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570458" y="3749666"/>
            <a:ext cx="2391332" cy="315077"/>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5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570458" y="4036866"/>
            <a:ext cx="2391332" cy="290840"/>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35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570458" y="4292738"/>
            <a:ext cx="2391332" cy="26660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2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6850816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41648" y="4893752"/>
            <a:ext cx="918238" cy="147358"/>
          </a:xfrm>
          <a:prstGeom prst="rect">
            <a:avLst/>
          </a:prstGeom>
        </p:spPr>
        <p:txBody>
          <a:bodyPr vert="horz" lIns="36000" tIns="36000" rIns="36000" bIns="36000" rtlCol="0" anchor="ctr"/>
          <a:lstStyle>
            <a:lvl1pPr algn="l">
              <a:defRPr sz="750">
                <a:solidFill>
                  <a:schemeClr val="tx1">
                    <a:tint val="75000"/>
                  </a:schemeClr>
                </a:solidFill>
              </a:defRPr>
            </a:lvl1pPr>
          </a:lstStyle>
          <a:p>
            <a:fld id="{7DEFA7EA-3664-49FE-B0F0-25537597E3EA}" type="datetime1">
              <a:rPr lang="en-US" smtClean="0">
                <a:solidFill>
                  <a:prstClr val="white">
                    <a:tint val="75000"/>
                  </a:prstClr>
                </a:solidFill>
              </a:rPr>
              <a:pPr/>
              <a:t>12/16/19</a:t>
            </a:fld>
            <a:endParaRPr lang="en-US" dirty="0">
              <a:solidFill>
                <a:prstClr val="white">
                  <a:tint val="75000"/>
                </a:prstClr>
              </a:solidFill>
            </a:endParaRPr>
          </a:p>
        </p:txBody>
      </p:sp>
      <p:sp>
        <p:nvSpPr>
          <p:cNvPr id="19" name="Footer Placeholder 4"/>
          <p:cNvSpPr>
            <a:spLocks noGrp="1"/>
          </p:cNvSpPr>
          <p:nvPr>
            <p:ph type="ftr" sz="quarter" idx="3"/>
          </p:nvPr>
        </p:nvSpPr>
        <p:spPr>
          <a:xfrm>
            <a:off x="1061085" y="4893752"/>
            <a:ext cx="7614783" cy="147358"/>
          </a:xfrm>
          <a:prstGeom prst="rect">
            <a:avLst/>
          </a:prstGeom>
        </p:spPr>
        <p:txBody>
          <a:bodyPr vert="horz" lIns="36000" tIns="36000" rIns="36000" bIns="36000" rtlCol="0" anchor="ctr"/>
          <a:lstStyle>
            <a:lvl1pPr algn="ctr">
              <a:defRPr sz="750">
                <a:solidFill>
                  <a:schemeClr val="tx1">
                    <a:tint val="75000"/>
                  </a:schemeClr>
                </a:solidFill>
              </a:defRPr>
            </a:lvl1pPr>
          </a:lstStyle>
          <a:p>
            <a:endParaRPr lang="en-US" dirty="0">
              <a:solidFill>
                <a:prstClr val="white">
                  <a:tint val="75000"/>
                </a:prstClr>
              </a:solidFill>
            </a:endParaRPr>
          </a:p>
        </p:txBody>
      </p:sp>
      <p:sp>
        <p:nvSpPr>
          <p:cNvPr id="20" name="Slide Number Placeholder 5"/>
          <p:cNvSpPr>
            <a:spLocks noGrp="1"/>
          </p:cNvSpPr>
          <p:nvPr>
            <p:ph type="sldNum" sz="quarter" idx="4"/>
          </p:nvPr>
        </p:nvSpPr>
        <p:spPr>
          <a:xfrm>
            <a:off x="8677069" y="4893752"/>
            <a:ext cx="321700" cy="147358"/>
          </a:xfrm>
          <a:prstGeom prst="rect">
            <a:avLst/>
          </a:prstGeom>
        </p:spPr>
        <p:txBody>
          <a:bodyPr vert="horz" lIns="36000" tIns="36000" rIns="36000" bIns="36000" rtlCol="0" anchor="ctr"/>
          <a:lstStyle>
            <a:lvl1pPr algn="r">
              <a:defRPr sz="75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Content Placeholder 2"/>
          <p:cNvSpPr>
            <a:spLocks noGrp="1"/>
          </p:cNvSpPr>
          <p:nvPr>
            <p:ph idx="1" hasCustomPrompt="1"/>
          </p:nvPr>
        </p:nvSpPr>
        <p:spPr>
          <a:xfrm>
            <a:off x="142847" y="863341"/>
            <a:ext cx="8855923" cy="4177766"/>
          </a:xfrm>
        </p:spPr>
        <p:txBody>
          <a:bodyPr/>
          <a:lstStyle>
            <a:lvl1pPr>
              <a:defRPr sz="2550"/>
            </a:lvl1pPr>
            <a:lvl2pPr>
              <a:defRPr sz="2400"/>
            </a:lvl2pPr>
            <a:lvl3pPr>
              <a:defRPr sz="2250"/>
            </a:lvl3pPr>
            <a:lvl4pPr>
              <a:defRPr sz="2100"/>
            </a:lvl4pPr>
            <a:lvl5pPr>
              <a:defRPr sz="195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41648" y="30256"/>
            <a:ext cx="7185069" cy="833085"/>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73079" y="171450"/>
            <a:ext cx="1632069" cy="571500"/>
          </a:xfrm>
          <a:prstGeom prst="rect">
            <a:avLst/>
          </a:prstGeom>
          <a:noFill/>
        </p:spPr>
      </p:pic>
    </p:spTree>
    <p:extLst>
      <p:ext uri="{BB962C8B-B14F-4D97-AF65-F5344CB8AC3E}">
        <p14:creationId xmlns:p14="http://schemas.microsoft.com/office/powerpoint/2010/main" val="4141129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4942" y="3696574"/>
            <a:ext cx="6705600" cy="633626"/>
          </a:xfrm>
        </p:spPr>
        <p:txBody>
          <a:bodyPr lIns="36000" tIns="36000" rIns="36000" bIns="36000" anchor="b">
            <a:spAutoFit/>
          </a:bodyPr>
          <a:lstStyle>
            <a:lvl1pPr algn="ctr">
              <a:defRPr sz="405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084942" y="4316226"/>
            <a:ext cx="6705600" cy="557451"/>
          </a:xfrm>
        </p:spPr>
        <p:txBody>
          <a:bodyPr lIns="36000" tIns="36000" rIns="36000" bIns="36000" anchor="t">
            <a:spAutoFit/>
          </a:bodyPr>
          <a:lstStyle>
            <a:lvl1pPr marL="0" indent="0" algn="ctr">
              <a:spcBef>
                <a:spcPts val="0"/>
              </a:spcBef>
              <a:buNone/>
              <a:defRPr sz="3000" cap="none" spc="150" baseline="0">
                <a:solidFill>
                  <a:schemeClr val="accent1"/>
                </a:solidFill>
              </a:defRPr>
            </a:lvl1pPr>
            <a:lvl2pPr marL="457120" indent="0">
              <a:buNone/>
              <a:defRPr sz="1800">
                <a:solidFill>
                  <a:schemeClr val="tx1">
                    <a:tint val="75000"/>
                  </a:schemeClr>
                </a:solidFill>
              </a:defRPr>
            </a:lvl2pPr>
            <a:lvl3pPr marL="914240" indent="0">
              <a:buNone/>
              <a:defRPr sz="1575">
                <a:solidFill>
                  <a:schemeClr val="tx1">
                    <a:tint val="75000"/>
                  </a:schemeClr>
                </a:solidFill>
              </a:defRPr>
            </a:lvl3pPr>
            <a:lvl4pPr marL="1371360" indent="0">
              <a:buNone/>
              <a:defRPr sz="1425">
                <a:solidFill>
                  <a:schemeClr val="tx1">
                    <a:tint val="75000"/>
                  </a:schemeClr>
                </a:solidFill>
              </a:defRPr>
            </a:lvl4pPr>
            <a:lvl5pPr marL="1828479" indent="0">
              <a:buNone/>
              <a:defRPr sz="1425">
                <a:solidFill>
                  <a:schemeClr val="tx1">
                    <a:tint val="75000"/>
                  </a:schemeClr>
                </a:solidFill>
              </a:defRPr>
            </a:lvl5pPr>
            <a:lvl6pPr marL="2285600" indent="0">
              <a:buNone/>
              <a:defRPr sz="1425">
                <a:solidFill>
                  <a:schemeClr val="tx1">
                    <a:tint val="75000"/>
                  </a:schemeClr>
                </a:solidFill>
              </a:defRPr>
            </a:lvl6pPr>
            <a:lvl7pPr marL="2742720" indent="0">
              <a:buNone/>
              <a:defRPr sz="1425">
                <a:solidFill>
                  <a:schemeClr val="tx1">
                    <a:tint val="75000"/>
                  </a:schemeClr>
                </a:solidFill>
              </a:defRPr>
            </a:lvl7pPr>
            <a:lvl8pPr marL="3199840" indent="0">
              <a:buNone/>
              <a:defRPr sz="1425">
                <a:solidFill>
                  <a:schemeClr val="tx1">
                    <a:tint val="75000"/>
                  </a:schemeClr>
                </a:solidFill>
              </a:defRPr>
            </a:lvl8pPr>
            <a:lvl9pPr marL="3656960" indent="0">
              <a:buNone/>
              <a:defRPr sz="1425">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73079" y="171450"/>
            <a:ext cx="1632069" cy="571500"/>
          </a:xfrm>
          <a:prstGeom prst="rect">
            <a:avLst/>
          </a:prstGeom>
          <a:noFill/>
        </p:spPr>
      </p:pic>
    </p:spTree>
    <p:extLst>
      <p:ext uri="{BB962C8B-B14F-4D97-AF65-F5344CB8AC3E}">
        <p14:creationId xmlns:p14="http://schemas.microsoft.com/office/powerpoint/2010/main" val="23721182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9495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11414" y="53580"/>
            <a:ext cx="6553200" cy="682228"/>
          </a:xfrm>
          <a:prstGeom prst="rect">
            <a:avLst/>
          </a:prstGeom>
        </p:spPr>
        <p:txBody>
          <a:bodyPr/>
          <a:lstStyle/>
          <a:p>
            <a:r>
              <a:rPr lang="en-US"/>
              <a:t>Click to edit Master title style</a:t>
            </a:r>
            <a:endParaRPr lang="bg-BG"/>
          </a:p>
        </p:txBody>
      </p:sp>
      <p:sp>
        <p:nvSpPr>
          <p:cNvPr id="3" name="Text Placeholder 2"/>
          <p:cNvSpPr>
            <a:spLocks noGrp="1"/>
          </p:cNvSpPr>
          <p:nvPr>
            <p:ph type="body" sz="half" idx="1"/>
          </p:nvPr>
        </p:nvSpPr>
        <p:spPr>
          <a:xfrm>
            <a:off x="323851" y="951311"/>
            <a:ext cx="4171950" cy="39969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p:cNvSpPr>
            <a:spLocks noGrp="1"/>
          </p:cNvSpPr>
          <p:nvPr>
            <p:ph sz="half" idx="2"/>
          </p:nvPr>
        </p:nvSpPr>
        <p:spPr>
          <a:xfrm>
            <a:off x="4648200" y="951311"/>
            <a:ext cx="4171950" cy="39969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Tree>
    <p:extLst>
      <p:ext uri="{BB962C8B-B14F-4D97-AF65-F5344CB8AC3E}">
        <p14:creationId xmlns:p14="http://schemas.microsoft.com/office/powerpoint/2010/main" val="96967182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5048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12/16/19</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12/16/19</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12/16/19</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12/16/19</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12/16/19</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06664761"/>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emf"/><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24.xml"/><Relationship Id="rId7"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(F18): </a:t>
            </a:r>
            <a:r>
              <a:rPr lang="en-US" altLang="en-US" sz="1050" i="1" dirty="0">
                <a:solidFill>
                  <a:schemeClr val="bg1"/>
                </a:solidFill>
              </a:rPr>
              <a:t>Lecture 12:</a:t>
            </a:r>
            <a:r>
              <a:rPr lang="en-US" altLang="en-US" sz="1050" i="1" baseline="0" dirty="0">
                <a:solidFill>
                  <a:schemeClr val="bg1"/>
                </a:solidFill>
              </a:rPr>
              <a:t> Transactions, Recovery, No SQL</a:t>
            </a:r>
            <a:br>
              <a:rPr lang="en-US" altLang="en-US" sz="1050" i="1" baseline="0"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80" r:id="rId7"/>
    <p:sldLayoutId id="2147493494" r:id="rId8"/>
    <p:sldLayoutId id="2147493572" r:id="rId9"/>
    <p:sldLayoutId id="2147493585"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(F18): </a:t>
            </a:r>
            <a:r>
              <a:rPr lang="en-US" altLang="en-US" sz="1050" i="1" dirty="0">
                <a:solidFill>
                  <a:schemeClr val="bg1"/>
                </a:solidFill>
              </a:rPr>
              <a:t>Lecture 13: No SQL, Normalization</a:t>
            </a:r>
          </a:p>
          <a:p>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87772986"/>
      </p:ext>
    </p:extLst>
  </p:cSld>
  <p:clrMap bg1="lt1" tx1="dk1" bg2="lt2" tx2="dk2" accent1="accent1" accent2="accent2" accent3="accent3" accent4="accent4" accent5="accent5" accent6="accent6" hlink="hlink" folHlink="folHlink"/>
  <p:sldLayoutIdLst>
    <p:sldLayoutId id="2147493587" r:id="rId1"/>
    <p:sldLayoutId id="2147493588" r:id="rId2"/>
    <p:sldLayoutId id="2147493589" r:id="rId3"/>
    <p:sldLayoutId id="2147493590" r:id="rId4"/>
    <p:sldLayoutId id="2147493591" r:id="rId5"/>
    <p:sldLayoutId id="2147493592" r:id="rId6"/>
    <p:sldLayoutId id="2147493593" r:id="rId7"/>
    <p:sldLayoutId id="2147493594" r:id="rId8"/>
    <p:sldLayoutId id="2147493595" r:id="rId9"/>
    <p:sldLayoutId id="2147493596" r:id="rId10"/>
    <p:sldLayoutId id="2147493597"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1648" y="4893752"/>
            <a:ext cx="918238" cy="147358"/>
          </a:xfrm>
          <a:prstGeom prst="rect">
            <a:avLst/>
          </a:prstGeom>
        </p:spPr>
        <p:txBody>
          <a:bodyPr vert="horz" lIns="36000" tIns="36000" rIns="36000" bIns="36000" rtlCol="0" anchor="ctr"/>
          <a:lstStyle>
            <a:lvl1pPr algn="l">
              <a:defRPr sz="750">
                <a:solidFill>
                  <a:schemeClr val="tx1">
                    <a:tint val="75000"/>
                  </a:schemeClr>
                </a:solidFill>
              </a:defRPr>
            </a:lvl1pPr>
          </a:lstStyle>
          <a:p>
            <a:pPr defTabSz="914240" fontAlgn="auto">
              <a:spcBef>
                <a:spcPts val="0"/>
              </a:spcBef>
              <a:spcAft>
                <a:spcPts val="0"/>
              </a:spcAft>
            </a:pPr>
            <a:fld id="{7A121623-BBB3-4AB7-910A-25A1390DA602}" type="datetime1">
              <a:rPr lang="en-US" smtClean="0">
                <a:solidFill>
                  <a:prstClr val="white">
                    <a:tint val="75000"/>
                  </a:prstClr>
                </a:solidFill>
                <a:latin typeface="Calibri"/>
                <a:ea typeface=""/>
              </a:rPr>
              <a:pPr defTabSz="914240" fontAlgn="auto">
                <a:spcBef>
                  <a:spcPts val="0"/>
                </a:spcBef>
                <a:spcAft>
                  <a:spcPts val="0"/>
                </a:spcAft>
              </a:pPr>
              <a:t>12/16/19</a:t>
            </a:fld>
            <a:endParaRPr lang="en-US" dirty="0">
              <a:solidFill>
                <a:prstClr val="white">
                  <a:tint val="75000"/>
                </a:prstClr>
              </a:solidFill>
              <a:latin typeface="Calibri"/>
              <a:ea typeface=""/>
            </a:endParaRPr>
          </a:p>
        </p:txBody>
      </p:sp>
      <p:sp>
        <p:nvSpPr>
          <p:cNvPr id="5" name="Footer Placeholder 4"/>
          <p:cNvSpPr>
            <a:spLocks noGrp="1"/>
          </p:cNvSpPr>
          <p:nvPr>
            <p:ph type="ftr" sz="quarter" idx="3"/>
          </p:nvPr>
        </p:nvSpPr>
        <p:spPr>
          <a:xfrm>
            <a:off x="1061085" y="4893752"/>
            <a:ext cx="7614783" cy="147358"/>
          </a:xfrm>
          <a:prstGeom prst="rect">
            <a:avLst/>
          </a:prstGeom>
        </p:spPr>
        <p:txBody>
          <a:bodyPr vert="horz" lIns="36000" tIns="36000" rIns="36000" bIns="36000" rtlCol="0" anchor="ctr"/>
          <a:lstStyle>
            <a:lvl1pPr algn="ctr">
              <a:defRPr sz="750">
                <a:solidFill>
                  <a:schemeClr val="tx1">
                    <a:tint val="75000"/>
                  </a:schemeClr>
                </a:solidFill>
              </a:defRPr>
            </a:lvl1pPr>
          </a:lstStyle>
          <a:p>
            <a:pPr defTabSz="914240" fontAlgn="auto">
              <a:spcBef>
                <a:spcPts val="0"/>
              </a:spcBef>
              <a:spcAft>
                <a:spcPts val="0"/>
              </a:spcAft>
            </a:pPr>
            <a:endParaRPr lang="en-US" dirty="0">
              <a:solidFill>
                <a:prstClr val="white">
                  <a:tint val="75000"/>
                </a:prstClr>
              </a:solidFill>
              <a:latin typeface="Calibri"/>
              <a:ea typeface=""/>
            </a:endParaRPr>
          </a:p>
        </p:txBody>
      </p:sp>
      <p:sp>
        <p:nvSpPr>
          <p:cNvPr id="6" name="Slide Number Placeholder 5"/>
          <p:cNvSpPr>
            <a:spLocks noGrp="1"/>
          </p:cNvSpPr>
          <p:nvPr>
            <p:ph type="sldNum" sz="quarter" idx="4"/>
          </p:nvPr>
        </p:nvSpPr>
        <p:spPr>
          <a:xfrm>
            <a:off x="8677069" y="4893752"/>
            <a:ext cx="321700" cy="147358"/>
          </a:xfrm>
          <a:prstGeom prst="rect">
            <a:avLst/>
          </a:prstGeom>
        </p:spPr>
        <p:txBody>
          <a:bodyPr vert="horz" lIns="36000" tIns="36000" rIns="36000" bIns="36000" rtlCol="0" anchor="ctr"/>
          <a:lstStyle>
            <a:lvl1pPr algn="r">
              <a:defRPr sz="750">
                <a:solidFill>
                  <a:schemeClr val="tx1">
                    <a:tint val="75000"/>
                  </a:schemeClr>
                </a:solidFill>
              </a:defRPr>
            </a:lvl1pPr>
          </a:lstStyle>
          <a:p>
            <a:pPr defTabSz="914240" fontAlgn="auto">
              <a:spcBef>
                <a:spcPts val="0"/>
              </a:spcBef>
              <a:spcAft>
                <a:spcPts val="0"/>
              </a:spcAft>
            </a:pPr>
            <a:fld id="{C014DD1E-5D91-48A3-AD6D-45FBA980D106}" type="slidenum">
              <a:rPr lang="en-US" smtClean="0">
                <a:solidFill>
                  <a:prstClr val="white">
                    <a:tint val="75000"/>
                  </a:prstClr>
                </a:solidFill>
                <a:latin typeface="Calibri"/>
                <a:ea typeface=""/>
              </a:rPr>
              <a:pPr defTabSz="914240" fontAlgn="auto">
                <a:spcBef>
                  <a:spcPts val="0"/>
                </a:spcBef>
                <a:spcAft>
                  <a:spcPts val="0"/>
                </a:spcAft>
              </a:pPr>
              <a:t>‹#›</a:t>
            </a:fld>
            <a:endParaRPr lang="en-US" dirty="0">
              <a:solidFill>
                <a:prstClr val="white">
                  <a:tint val="75000"/>
                </a:prstClr>
              </a:solidFill>
              <a:latin typeface="Calibri"/>
              <a:ea typeface=""/>
            </a:endParaRPr>
          </a:p>
        </p:txBody>
      </p:sp>
      <p:sp>
        <p:nvSpPr>
          <p:cNvPr id="2" name="Title Placeholder 1"/>
          <p:cNvSpPr>
            <a:spLocks noGrp="1"/>
          </p:cNvSpPr>
          <p:nvPr>
            <p:ph type="title"/>
          </p:nvPr>
        </p:nvSpPr>
        <p:spPr>
          <a:xfrm>
            <a:off x="142839" y="29681"/>
            <a:ext cx="8857131" cy="833662"/>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42847" y="863343"/>
            <a:ext cx="8855923" cy="4177765"/>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922702863"/>
      </p:ext>
    </p:extLst>
  </p:cSld>
  <p:clrMap bg1="dk1" tx1="lt1" bg2="dk2" tx2="lt2" accent1="accent1" accent2="accent2" accent3="accent3" accent4="accent4" accent5="accent5" accent6="accent6" hlink="hlink" folHlink="folHlink"/>
  <p:sldLayoutIdLst>
    <p:sldLayoutId id="2147493599" r:id="rId1"/>
    <p:sldLayoutId id="2147493600" r:id="rId2"/>
    <p:sldLayoutId id="2147493601" r:id="rId3"/>
    <p:sldLayoutId id="2147493602" r:id="rId4"/>
    <p:sldLayoutId id="2147493603" r:id="rId5"/>
    <p:sldLayoutId id="2147493604" r:id="rId6"/>
  </p:sldLayoutIdLst>
  <p:hf hdr="0" ftr="0" dt="0"/>
  <p:txStyles>
    <p:titleStyle>
      <a:lvl1pPr algn="l" defTabSz="914240" rtl="0" eaLnBrk="1" latinLnBrk="0" hangingPunct="1">
        <a:lnSpc>
          <a:spcPct val="90000"/>
        </a:lnSpc>
        <a:spcBef>
          <a:spcPct val="0"/>
        </a:spcBef>
        <a:buNone/>
        <a:defRPr sz="3000" b="1" kern="1200">
          <a:solidFill>
            <a:srgbClr val="F3BE60"/>
          </a:solidFill>
          <a:latin typeface="+mj-lt"/>
          <a:ea typeface="+mj-ea"/>
          <a:cs typeface="+mj-cs"/>
        </a:defRPr>
      </a:lvl1pPr>
    </p:titleStyle>
    <p:bodyStyle>
      <a:lvl1pPr marL="228560" indent="-228560" algn="l" defTabSz="914240" rtl="0" eaLnBrk="1" latinLnBrk="0" hangingPunct="1">
        <a:lnSpc>
          <a:spcPct val="105000"/>
        </a:lnSpc>
        <a:spcBef>
          <a:spcPts val="450"/>
        </a:spcBef>
        <a:spcAft>
          <a:spcPts val="450"/>
        </a:spcAft>
        <a:buClr>
          <a:srgbClr val="F2B254"/>
        </a:buClr>
        <a:buSzPct val="100000"/>
        <a:buFont typeface="Wingdings" panose="05000000000000000000" pitchFamily="2" charset="2"/>
        <a:buChar char="§"/>
        <a:defRPr sz="2550" b="0" kern="1200">
          <a:solidFill>
            <a:schemeClr val="tx1"/>
          </a:solidFill>
          <a:latin typeface="+mn-lt"/>
          <a:ea typeface="+mn-ea"/>
          <a:cs typeface="+mn-cs"/>
        </a:defRPr>
      </a:lvl1pPr>
      <a:lvl2pPr marL="457120" indent="-173705" algn="l" defTabSz="914240" rtl="0" eaLnBrk="1" latinLnBrk="0" hangingPunct="1">
        <a:lnSpc>
          <a:spcPct val="105000"/>
        </a:lnSpc>
        <a:spcBef>
          <a:spcPts val="450"/>
        </a:spcBef>
        <a:spcAft>
          <a:spcPts val="450"/>
        </a:spcAft>
        <a:buClr>
          <a:schemeClr val="accent1"/>
        </a:buClr>
        <a:buSzPct val="80000"/>
        <a:buFont typeface="Wingdings" panose="05000000000000000000" pitchFamily="2" charset="2"/>
        <a:buChar char="§"/>
        <a:defRPr sz="2400" b="0" kern="1200">
          <a:solidFill>
            <a:schemeClr val="tx1"/>
          </a:solidFill>
          <a:latin typeface="+mn-lt"/>
          <a:ea typeface="+mn-ea"/>
          <a:cs typeface="+mn-cs"/>
        </a:defRPr>
      </a:lvl2pPr>
      <a:lvl3pPr marL="685680" indent="-173705" algn="l" defTabSz="914240" rtl="0" eaLnBrk="1" latinLnBrk="0" hangingPunct="1">
        <a:lnSpc>
          <a:spcPct val="105000"/>
        </a:lnSpc>
        <a:spcBef>
          <a:spcPts val="450"/>
        </a:spcBef>
        <a:spcAft>
          <a:spcPts val="450"/>
        </a:spcAft>
        <a:buClr>
          <a:srgbClr val="EF9A1D"/>
        </a:buClr>
        <a:buSzPct val="80000"/>
        <a:buFont typeface="Wingdings" panose="05000000000000000000" pitchFamily="2" charset="2"/>
        <a:buChar char="§"/>
        <a:defRPr sz="2250" b="0" kern="1200">
          <a:solidFill>
            <a:schemeClr val="tx1"/>
          </a:solidFill>
          <a:latin typeface="+mn-lt"/>
          <a:ea typeface="+mn-ea"/>
          <a:cs typeface="+mn-cs"/>
        </a:defRPr>
      </a:lvl3pPr>
      <a:lvl4pPr marL="914240" indent="-173705" algn="l" defTabSz="914240" rtl="0" eaLnBrk="1" latinLnBrk="0" hangingPunct="1">
        <a:lnSpc>
          <a:spcPct val="105000"/>
        </a:lnSpc>
        <a:spcBef>
          <a:spcPts val="450"/>
        </a:spcBef>
        <a:spcAft>
          <a:spcPts val="450"/>
        </a:spcAft>
        <a:buClr>
          <a:srgbClr val="ED9411"/>
        </a:buClr>
        <a:buSzPct val="80000"/>
        <a:buFont typeface="Wingdings" panose="05000000000000000000" pitchFamily="2" charset="2"/>
        <a:buChar char="§"/>
        <a:defRPr sz="2100" b="0" kern="1200">
          <a:solidFill>
            <a:schemeClr val="tx1"/>
          </a:solidFill>
          <a:latin typeface="+mn-lt"/>
          <a:ea typeface="+mn-ea"/>
          <a:cs typeface="+mn-cs"/>
        </a:defRPr>
      </a:lvl4pPr>
      <a:lvl5pPr marL="1142800" indent="-173705" algn="l" defTabSz="914240" rtl="0" eaLnBrk="1" latinLnBrk="0" hangingPunct="1">
        <a:lnSpc>
          <a:spcPct val="105000"/>
        </a:lnSpc>
        <a:spcBef>
          <a:spcPts val="450"/>
        </a:spcBef>
        <a:spcAft>
          <a:spcPts val="450"/>
        </a:spcAft>
        <a:buClr>
          <a:srgbClr val="E28D10"/>
        </a:buClr>
        <a:buSzPct val="80000"/>
        <a:buFont typeface="Wingdings" panose="05000000000000000000" pitchFamily="2" charset="2"/>
        <a:buChar char="§"/>
        <a:defRPr sz="1950" b="0" kern="1200">
          <a:solidFill>
            <a:schemeClr val="tx1"/>
          </a:solidFill>
          <a:latin typeface="+mn-lt"/>
          <a:ea typeface="+mn-ea"/>
          <a:cs typeface="+mn-cs"/>
        </a:defRPr>
      </a:lvl5pPr>
      <a:lvl6pPr marL="1371360" indent="-173705" algn="l" defTabSz="914240" rtl="0" eaLnBrk="1" latinLnBrk="0" hangingPunct="1">
        <a:lnSpc>
          <a:spcPct val="90000"/>
        </a:lnSpc>
        <a:spcBef>
          <a:spcPts val="600"/>
        </a:spcBef>
        <a:buClr>
          <a:schemeClr val="accent1"/>
        </a:buClr>
        <a:buSzPct val="80000"/>
        <a:buFont typeface="Arial" pitchFamily="34" charset="0"/>
        <a:buChar char="•"/>
        <a:defRPr sz="1500" kern="1200">
          <a:solidFill>
            <a:schemeClr val="tx1"/>
          </a:solidFill>
          <a:latin typeface="+mn-lt"/>
          <a:ea typeface="+mn-ea"/>
          <a:cs typeface="+mn-cs"/>
        </a:defRPr>
      </a:lvl6pPr>
      <a:lvl7pPr marL="1599920" indent="-173705" algn="l" defTabSz="914240" rtl="0" eaLnBrk="1" latinLnBrk="0" hangingPunct="1">
        <a:lnSpc>
          <a:spcPct val="90000"/>
        </a:lnSpc>
        <a:spcBef>
          <a:spcPts val="600"/>
        </a:spcBef>
        <a:buClr>
          <a:schemeClr val="accent1"/>
        </a:buClr>
        <a:buSzPct val="80000"/>
        <a:buFont typeface="Arial" pitchFamily="34" charset="0"/>
        <a:buChar char="•"/>
        <a:defRPr sz="1500" kern="1200">
          <a:solidFill>
            <a:schemeClr val="tx1"/>
          </a:solidFill>
          <a:latin typeface="+mn-lt"/>
          <a:ea typeface="+mn-ea"/>
          <a:cs typeface="+mn-cs"/>
        </a:defRPr>
      </a:lvl7pPr>
      <a:lvl8pPr marL="1828479" indent="-173705" algn="l" defTabSz="914240" rtl="0" eaLnBrk="1" latinLnBrk="0" hangingPunct="1">
        <a:lnSpc>
          <a:spcPct val="90000"/>
        </a:lnSpc>
        <a:spcBef>
          <a:spcPts val="600"/>
        </a:spcBef>
        <a:buClr>
          <a:schemeClr val="accent1"/>
        </a:buClr>
        <a:buSzPct val="80000"/>
        <a:buFont typeface="Arial" pitchFamily="34" charset="0"/>
        <a:buChar char="•"/>
        <a:defRPr sz="1500" kern="1200" baseline="0">
          <a:solidFill>
            <a:schemeClr val="tx1"/>
          </a:solidFill>
          <a:latin typeface="+mn-lt"/>
          <a:ea typeface="+mn-ea"/>
          <a:cs typeface="+mn-cs"/>
        </a:defRPr>
      </a:lvl8pPr>
      <a:lvl9pPr marL="2057040" indent="-173705" algn="l" defTabSz="914240" rtl="0" eaLnBrk="1" latinLnBrk="0" hangingPunct="1">
        <a:lnSpc>
          <a:spcPct val="90000"/>
        </a:lnSpc>
        <a:spcBef>
          <a:spcPts val="600"/>
        </a:spcBef>
        <a:buClr>
          <a:schemeClr val="accent1"/>
        </a:buClr>
        <a:buSzPct val="80000"/>
        <a:buFont typeface="Arial" pitchFamily="34" charset="0"/>
        <a:buChar char="•"/>
        <a:defRPr sz="1500" kern="1200" baseline="0">
          <a:solidFill>
            <a:schemeClr val="tx1"/>
          </a:solidFill>
          <a:latin typeface="+mn-lt"/>
          <a:ea typeface="+mn-ea"/>
          <a:cs typeface="+mn-cs"/>
        </a:defRPr>
      </a:lvl9pPr>
    </p:bodyStyle>
    <p:otherStyle>
      <a:defPPr>
        <a:defRPr/>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79"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7.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hyperlink" Target="https://graph.facebook.com/v3.2/me/posts?access_token" TargetMode="External"/><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raph.facebook.com/v3.2/me/posts?access_token" TargetMode="Externa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hyperlink" Target="https://developer.linkedin.com/docs/rest-api)" TargetMode="External"/><Relationship Id="rId2" Type="http://schemas.openxmlformats.org/officeDocument/2006/relationships/hyperlink" Target="https://developers.facebook.com/docs/graph-api/)" TargetMode="External"/><Relationship Id="rId1" Type="http://schemas.openxmlformats.org/officeDocument/2006/relationships/slideLayout" Target="../slideLayouts/slideLayout17.xml"/><Relationship Id="rId5" Type="http://schemas.openxmlformats.org/officeDocument/2006/relationships/hyperlink" Target="https://developers.google.com/knowledge-graph/)" TargetMode="External"/><Relationship Id="rId4" Type="http://schemas.openxmlformats.org/officeDocument/2006/relationships/hyperlink" Target="https://developers.facebook.com/docs/instagram-api)"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7.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oftuni.bg/" TargetMode="External"/><Relationship Id="rId7" Type="http://schemas.openxmlformats.org/officeDocument/2006/relationships/hyperlink" Target="http://softuni.org/" TargetMode="External"/><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creativecommons.org/licenses/by-nc-sa/4.0/"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redis.io/" TargetMode="Externa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blog.serverfault.com/2011/02/11/stack-exchanges-architecture-in-bullet-points/" TargetMode="Externa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hyperlink" Target="http://try.redis.io/" TargetMode="Externa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hyperlink" Target="http://redis.io/commands#sorted_set" TargetMode="Externa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hyperlink" Target="http://redis.io/commands#pubsub" TargetMode="Externa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1.emf"/></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7.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NoSQL Databases</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1</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12  --  Transactions, NoSQL</a:t>
            </a:r>
          </a:p>
        </p:txBody>
      </p:sp>
    </p:spTree>
    <p:extLst>
      <p:ext uri="{BB962C8B-B14F-4D97-AF65-F5344CB8AC3E}">
        <p14:creationId xmlns:p14="http://schemas.microsoft.com/office/powerpoint/2010/main" val="26341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 Models</a:t>
            </a:r>
          </a:p>
        </p:txBody>
      </p:sp>
      <p:sp>
        <p:nvSpPr>
          <p:cNvPr id="3" name="Content Placeholder 2"/>
          <p:cNvSpPr>
            <a:spLocks noGrp="1"/>
          </p:cNvSpPr>
          <p:nvPr>
            <p:ph sz="half" idx="1"/>
          </p:nvPr>
        </p:nvSpPr>
        <p:spPr/>
        <p:txBody>
          <a:bodyPr/>
          <a:lstStyle/>
          <a:p>
            <a:r>
              <a:rPr lang="en-US" b="1" dirty="0"/>
              <a:t>STRONG CONSISTENCY: </a:t>
            </a:r>
            <a:r>
              <a:rPr lang="en-US" dirty="0"/>
              <a:t>Strong consistency is a consistency model where all subsequent accesses to a distributed system will always return the updated value after the update.</a:t>
            </a:r>
          </a:p>
          <a:p>
            <a:r>
              <a:rPr lang="en-US" b="1" dirty="0"/>
              <a:t>WEAK CONSISTENCY:</a:t>
            </a:r>
            <a:r>
              <a:rPr lang="en-US" dirty="0"/>
              <a:t> It is a consistency model used in distributed computing where subsequent accesses might not always be returning the updated value. There might be inconsistent responses.</a:t>
            </a:r>
          </a:p>
          <a:p>
            <a:r>
              <a:rPr lang="en-US" b="1" dirty="0"/>
              <a:t>EVENTUAL CONSISTENCY: </a:t>
            </a:r>
            <a:r>
              <a:rPr lang="en-US" dirty="0"/>
              <a:t>Eventual consistency is a special type of weak consistency method which informally guarantees that, if no new updates are made to a given data item, eventually all accesses to that item will return the last updated value.</a:t>
            </a:r>
          </a:p>
        </p:txBody>
      </p:sp>
    </p:spTree>
    <p:extLst>
      <p:ext uri="{BB962C8B-B14F-4D97-AF65-F5344CB8AC3E}">
        <p14:creationId xmlns:p14="http://schemas.microsoft.com/office/powerpoint/2010/main" val="1944181801"/>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850" y="520306"/>
            <a:ext cx="3810000" cy="2413000"/>
          </a:xfrm>
          <a:prstGeom prst="rect">
            <a:avLst/>
          </a:prstGeom>
        </p:spPr>
      </p:pic>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get</a:t>
            </a:r>
            <a:endParaRPr lang="en-US" sz="1200" b="1" dirty="0" err="1">
              <a:latin typeface="+mn-lt"/>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put</a:t>
            </a:r>
            <a:endParaRPr lang="en-US" sz="1200" b="1" dirty="0">
              <a:latin typeface="+mn-lt"/>
            </a:endParaRPr>
          </a:p>
        </p:txBody>
      </p:sp>
      <p:sp>
        <p:nvSpPr>
          <p:cNvPr id="3" name="Content Placeholder 2"/>
          <p:cNvSpPr>
            <a:spLocks noGrp="1"/>
          </p:cNvSpPr>
          <p:nvPr>
            <p:ph sz="half" idx="1"/>
          </p:nvPr>
        </p:nvSpPr>
        <p:spPr>
          <a:xfrm>
            <a:off x="347957" y="817296"/>
            <a:ext cx="6408893" cy="3697947"/>
          </a:xfrm>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Tree>
    <p:extLst>
      <p:ext uri="{BB962C8B-B14F-4D97-AF65-F5344CB8AC3E}">
        <p14:creationId xmlns:p14="http://schemas.microsoft.com/office/powerpoint/2010/main" val="1899840302"/>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Graph Databases</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12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12  --  Transactions, NoSQL</a:t>
            </a:r>
          </a:p>
        </p:txBody>
      </p:sp>
    </p:spTree>
    <p:extLst>
      <p:ext uri="{BB962C8B-B14F-4D97-AF65-F5344CB8AC3E}">
        <p14:creationId xmlns:p14="http://schemas.microsoft.com/office/powerpoint/2010/main" val="695236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Database</a:t>
            </a:r>
          </a:p>
        </p:txBody>
      </p:sp>
      <p:sp>
        <p:nvSpPr>
          <p:cNvPr id="3" name="Content Placeholder 2"/>
          <p:cNvSpPr>
            <a:spLocks noGrp="1"/>
          </p:cNvSpPr>
          <p:nvPr>
            <p:ph sz="half" idx="1"/>
          </p:nvPr>
        </p:nvSpPr>
        <p:spPr>
          <a:xfrm>
            <a:off x="457200" y="784927"/>
            <a:ext cx="4228088" cy="3730317"/>
          </a:xfrm>
        </p:spPr>
        <p:txBody>
          <a:bodyPr/>
          <a:lstStyle/>
          <a:p>
            <a:r>
              <a:rPr lang="en-US" dirty="0"/>
              <a:t>Exactly what it sounds like</a:t>
            </a:r>
          </a:p>
          <a:p>
            <a:r>
              <a:rPr lang="en-US" dirty="0"/>
              <a:t>Two core types</a:t>
            </a:r>
          </a:p>
          <a:p>
            <a:pPr lvl="1"/>
            <a:r>
              <a:rPr lang="en-US" dirty="0"/>
              <a:t>Node</a:t>
            </a:r>
          </a:p>
          <a:p>
            <a:pPr lvl="1"/>
            <a:r>
              <a:rPr lang="en-US" dirty="0"/>
              <a:t>Edge (link)</a:t>
            </a:r>
          </a:p>
          <a:p>
            <a:r>
              <a:rPr lang="en-US" dirty="0"/>
              <a:t>Nodes and Edges have</a:t>
            </a:r>
          </a:p>
          <a:p>
            <a:pPr lvl="1"/>
            <a:r>
              <a:rPr lang="en-US" dirty="0"/>
              <a:t>Label(s) = “Kind”</a:t>
            </a:r>
          </a:p>
          <a:p>
            <a:pPr lvl="1"/>
            <a:r>
              <a:rPr lang="en-US" dirty="0"/>
              <a:t>Properties  (free form)</a:t>
            </a:r>
          </a:p>
          <a:p>
            <a:r>
              <a:rPr lang="en-US" dirty="0"/>
              <a:t>Query is of the form</a:t>
            </a:r>
          </a:p>
          <a:p>
            <a:pPr lvl="1"/>
            <a:r>
              <a:rPr lang="en-US" dirty="0"/>
              <a:t>p1(n)-p2</a:t>
            </a:r>
            <a:r>
              <a:rPr lang="pt-BR" dirty="0"/>
              <a:t>(e)-p3(m)</a:t>
            </a:r>
          </a:p>
          <a:p>
            <a:pPr lvl="1"/>
            <a:r>
              <a:rPr lang="pt-BR" dirty="0" err="1"/>
              <a:t>n</a:t>
            </a:r>
            <a:r>
              <a:rPr lang="pt-BR" dirty="0"/>
              <a:t>, m are nodes; e </a:t>
            </a:r>
            <a:r>
              <a:rPr lang="pt-BR" dirty="0" err="1"/>
              <a:t>is</a:t>
            </a:r>
            <a:r>
              <a:rPr lang="pt-BR" dirty="0"/>
              <a:t> </a:t>
            </a:r>
            <a:r>
              <a:rPr lang="pt-BR" dirty="0" err="1"/>
              <a:t>an</a:t>
            </a:r>
            <a:r>
              <a:rPr lang="pt-BR" dirty="0"/>
              <a:t> </a:t>
            </a:r>
            <a:r>
              <a:rPr lang="pt-BR" dirty="0" err="1"/>
              <a:t>edge</a:t>
            </a:r>
            <a:endParaRPr lang="pt-BR" dirty="0"/>
          </a:p>
          <a:p>
            <a:pPr lvl="1"/>
            <a:r>
              <a:rPr lang="pt-BR" dirty="0"/>
              <a:t>p1, p2, p3 are </a:t>
            </a:r>
            <a:r>
              <a:rPr lang="pt-BR" dirty="0" err="1"/>
              <a:t>predicates</a:t>
            </a:r>
            <a:r>
              <a:rPr lang="pt-BR" dirty="0"/>
              <a:t> </a:t>
            </a:r>
            <a:r>
              <a:rPr lang="pt-BR" dirty="0" err="1"/>
              <a:t>on</a:t>
            </a:r>
            <a:r>
              <a:rPr lang="pt-BR" dirty="0"/>
              <a:t> </a:t>
            </a:r>
            <a:r>
              <a:rPr lang="pt-BR" dirty="0" err="1"/>
              <a:t>labels</a:t>
            </a:r>
            <a:endParaRPr lang="en-US" dirty="0"/>
          </a:p>
        </p:txBody>
      </p:sp>
      <p:pic>
        <p:nvPicPr>
          <p:cNvPr id="4" name="Picture 3"/>
          <p:cNvPicPr>
            <a:picLocks noChangeAspect="1"/>
          </p:cNvPicPr>
          <p:nvPr/>
        </p:nvPicPr>
        <p:blipFill>
          <a:blip r:embed="rId2"/>
          <a:stretch>
            <a:fillRect/>
          </a:stretch>
        </p:blipFill>
        <p:spPr>
          <a:xfrm>
            <a:off x="3592864" y="583970"/>
            <a:ext cx="5046580" cy="3571930"/>
          </a:xfrm>
          <a:prstGeom prst="rect">
            <a:avLst/>
          </a:prstGeom>
        </p:spPr>
      </p:pic>
    </p:spTree>
    <p:extLst>
      <p:ext uri="{BB962C8B-B14F-4D97-AF65-F5344CB8AC3E}">
        <p14:creationId xmlns:p14="http://schemas.microsoft.com/office/powerpoint/2010/main" val="1300117769"/>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Neo4J Graph Query</a:t>
            </a:r>
          </a:p>
        </p:txBody>
      </p:sp>
      <p:pic>
        <p:nvPicPr>
          <p:cNvPr id="3" name="Picture 2"/>
          <p:cNvPicPr>
            <a:picLocks noChangeAspect="1"/>
          </p:cNvPicPr>
          <p:nvPr/>
        </p:nvPicPr>
        <p:blipFill>
          <a:blip r:embed="rId2"/>
          <a:stretch>
            <a:fillRect/>
          </a:stretch>
        </p:blipFill>
        <p:spPr>
          <a:xfrm>
            <a:off x="873940" y="511383"/>
            <a:ext cx="6959150" cy="4157257"/>
          </a:xfrm>
          <a:prstGeom prst="rect">
            <a:avLst/>
          </a:prstGeom>
        </p:spPr>
      </p:pic>
    </p:spTree>
    <p:extLst>
      <p:ext uri="{BB962C8B-B14F-4D97-AF65-F5344CB8AC3E}">
        <p14:creationId xmlns:p14="http://schemas.microsoft.com/office/powerpoint/2010/main" val="433235358"/>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Graph Databases?</a:t>
            </a:r>
            <a:endParaRPr lang="en-US" sz="1400" dirty="0"/>
          </a:p>
        </p:txBody>
      </p:sp>
      <p:pic>
        <p:nvPicPr>
          <p:cNvPr id="4" name="Picture 3"/>
          <p:cNvPicPr>
            <a:picLocks noChangeAspect="1"/>
          </p:cNvPicPr>
          <p:nvPr/>
        </p:nvPicPr>
        <p:blipFill>
          <a:blip r:embed="rId2"/>
          <a:stretch>
            <a:fillRect/>
          </a:stretch>
        </p:blipFill>
        <p:spPr>
          <a:xfrm>
            <a:off x="685800" y="590550"/>
            <a:ext cx="7151298" cy="3945049"/>
          </a:xfrm>
          <a:prstGeom prst="rect">
            <a:avLst/>
          </a:prstGeom>
        </p:spPr>
      </p:pic>
    </p:spTree>
    <p:extLst>
      <p:ext uri="{BB962C8B-B14F-4D97-AF65-F5344CB8AC3E}">
        <p14:creationId xmlns:p14="http://schemas.microsoft.com/office/powerpoint/2010/main" val="1582121602"/>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574" y="3545457"/>
            <a:ext cx="8267140" cy="987039"/>
          </a:xfrm>
        </p:spPr>
        <p:txBody>
          <a:bodyPr/>
          <a:lstStyle/>
          <a:p>
            <a:pPr marL="0" indent="0">
              <a:buNone/>
            </a:pPr>
            <a:r>
              <a:rPr lang="en-US" dirty="0"/>
              <a:t>Graph databases are</a:t>
            </a:r>
          </a:p>
          <a:p>
            <a:pPr lvl="1"/>
            <a:r>
              <a:rPr lang="en-US" dirty="0"/>
              <a:t>Extremely fast for some queries and data models.</a:t>
            </a:r>
          </a:p>
          <a:p>
            <a:pPr lvl="1"/>
            <a:r>
              <a:rPr lang="en-US" dirty="0"/>
              <a:t>Implement a language that vastly simplifies writing queries.</a:t>
            </a:r>
          </a:p>
        </p:txBody>
      </p:sp>
      <p:pic>
        <p:nvPicPr>
          <p:cNvPr id="4" name="Picture 3"/>
          <p:cNvPicPr>
            <a:picLocks noChangeAspect="1"/>
          </p:cNvPicPr>
          <p:nvPr/>
        </p:nvPicPr>
        <p:blipFill>
          <a:blip r:embed="rId2"/>
          <a:stretch>
            <a:fillRect/>
          </a:stretch>
        </p:blipFill>
        <p:spPr>
          <a:xfrm>
            <a:off x="1052422" y="77553"/>
            <a:ext cx="6556075" cy="3364386"/>
          </a:xfrm>
          <a:prstGeom prst="rect">
            <a:avLst/>
          </a:prstGeom>
        </p:spPr>
      </p:pic>
    </p:spTree>
    <p:extLst>
      <p:ext uri="{BB962C8B-B14F-4D97-AF65-F5344CB8AC3E}">
        <p14:creationId xmlns:p14="http://schemas.microsoft.com/office/powerpoint/2010/main" val="575247660"/>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216042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1433" y="178576"/>
            <a:ext cx="6191907" cy="4386954"/>
          </a:xfrm>
          <a:prstGeom prst="rect">
            <a:avLst/>
          </a:prstGeom>
        </p:spPr>
      </p:pic>
    </p:spTree>
    <p:extLst>
      <p:ext uri="{BB962C8B-B14F-4D97-AF65-F5344CB8AC3E}">
        <p14:creationId xmlns:p14="http://schemas.microsoft.com/office/powerpoint/2010/main" val="1784413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1022715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Introduction</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12  --  Transactions, NoSQL</a:t>
            </a:r>
          </a:p>
        </p:txBody>
      </p:sp>
    </p:spTree>
    <p:extLst>
      <p:ext uri="{BB962C8B-B14F-4D97-AF65-F5344CB8AC3E}">
        <p14:creationId xmlns:p14="http://schemas.microsoft.com/office/powerpoint/2010/main" val="400231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317087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1387306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Graph Database (Sample)</a:t>
            </a:r>
          </a:p>
        </p:txBody>
      </p:sp>
      <p:pic>
        <p:nvPicPr>
          <p:cNvPr id="3" name="Picture 2"/>
          <p:cNvPicPr>
            <a:picLocks noChangeAspect="1"/>
          </p:cNvPicPr>
          <p:nvPr/>
        </p:nvPicPr>
        <p:blipFill>
          <a:blip r:embed="rId2"/>
          <a:stretch>
            <a:fillRect/>
          </a:stretch>
        </p:blipFill>
        <p:spPr>
          <a:xfrm>
            <a:off x="457200" y="590550"/>
            <a:ext cx="7107889" cy="4051949"/>
          </a:xfrm>
          <a:prstGeom prst="rect">
            <a:avLst/>
          </a:prstGeom>
        </p:spPr>
      </p:pic>
    </p:spTree>
    <p:extLst>
      <p:ext uri="{BB962C8B-B14F-4D97-AF65-F5344CB8AC3E}">
        <p14:creationId xmlns:p14="http://schemas.microsoft.com/office/powerpoint/2010/main" val="1225650447"/>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Neo4J Graph Query</a:t>
            </a:r>
          </a:p>
        </p:txBody>
      </p:sp>
      <p:pic>
        <p:nvPicPr>
          <p:cNvPr id="3" name="Picture 2"/>
          <p:cNvPicPr>
            <a:picLocks noChangeAspect="1"/>
          </p:cNvPicPr>
          <p:nvPr/>
        </p:nvPicPr>
        <p:blipFill>
          <a:blip r:embed="rId2"/>
          <a:stretch>
            <a:fillRect/>
          </a:stretch>
        </p:blipFill>
        <p:spPr>
          <a:xfrm>
            <a:off x="457200" y="438150"/>
            <a:ext cx="6959150" cy="4157257"/>
          </a:xfrm>
          <a:prstGeom prst="rect">
            <a:avLst/>
          </a:prstGeom>
        </p:spPr>
      </p:pic>
      <p:sp>
        <p:nvSpPr>
          <p:cNvPr id="4" name="TextBox 3"/>
          <p:cNvSpPr txBox="1"/>
          <p:nvPr/>
        </p:nvSpPr>
        <p:spPr>
          <a:xfrm>
            <a:off x="4368573" y="514350"/>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latin typeface="+mn-lt"/>
              </a:rPr>
              <a:t>Who acted in which movies?</a:t>
            </a:r>
          </a:p>
        </p:txBody>
      </p:sp>
    </p:spTree>
    <p:extLst>
      <p:ext uri="{BB962C8B-B14F-4D97-AF65-F5344CB8AC3E}">
        <p14:creationId xmlns:p14="http://schemas.microsoft.com/office/powerpoint/2010/main" val="843920705"/>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Deal. That is just a JOIN.</a:t>
            </a:r>
          </a:p>
        </p:txBody>
      </p:sp>
      <p:sp>
        <p:nvSpPr>
          <p:cNvPr id="3" name="Content Placeholder 2"/>
          <p:cNvSpPr>
            <a:spLocks noGrp="1"/>
          </p:cNvSpPr>
          <p:nvPr>
            <p:ph sz="half" idx="1"/>
          </p:nvPr>
        </p:nvSpPr>
        <p:spPr>
          <a:xfrm>
            <a:off x="425904" y="715991"/>
            <a:ext cx="8267140" cy="1492371"/>
          </a:xfrm>
        </p:spPr>
        <p:txBody>
          <a:bodyPr/>
          <a:lstStyle/>
          <a:p>
            <a:r>
              <a:rPr lang="en-US" dirty="0"/>
              <a:t>Yup. But that is simple.</a:t>
            </a:r>
          </a:p>
          <a:p>
            <a:r>
              <a:rPr lang="en-US" dirty="0"/>
              <a:t>Try writing the queries below in SQL.</a:t>
            </a:r>
          </a:p>
        </p:txBody>
      </p:sp>
      <p:pic>
        <p:nvPicPr>
          <p:cNvPr id="4" name="Picture 3"/>
          <p:cNvPicPr>
            <a:picLocks noChangeAspect="1"/>
          </p:cNvPicPr>
          <p:nvPr/>
        </p:nvPicPr>
        <p:blipFill>
          <a:blip r:embed="rId2"/>
          <a:stretch>
            <a:fillRect/>
          </a:stretch>
        </p:blipFill>
        <p:spPr>
          <a:xfrm>
            <a:off x="284672" y="1682708"/>
            <a:ext cx="8686800" cy="2113613"/>
          </a:xfrm>
          <a:prstGeom prst="rect">
            <a:avLst/>
          </a:prstGeom>
        </p:spPr>
      </p:pic>
    </p:spTree>
    <p:extLst>
      <p:ext uri="{BB962C8B-B14F-4D97-AF65-F5344CB8AC3E}">
        <p14:creationId xmlns:p14="http://schemas.microsoft.com/office/powerpoint/2010/main" val="1793284147"/>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590550"/>
            <a:ext cx="8398198" cy="3864962"/>
          </a:xfrm>
          <a:prstGeom prst="rect">
            <a:avLst/>
          </a:prstGeom>
        </p:spPr>
      </p:pic>
      <p:sp>
        <p:nvSpPr>
          <p:cNvPr id="3" name="Title 2"/>
          <p:cNvSpPr>
            <a:spLocks noGrp="1"/>
          </p:cNvSpPr>
          <p:nvPr>
            <p:ph type="title"/>
          </p:nvPr>
        </p:nvSpPr>
        <p:spPr/>
        <p:txBody>
          <a:bodyPr/>
          <a:lstStyle/>
          <a:p>
            <a:r>
              <a:rPr lang="en-US" dirty="0"/>
              <a:t>Recommend</a:t>
            </a:r>
          </a:p>
        </p:txBody>
      </p:sp>
    </p:spTree>
    <p:extLst>
      <p:ext uri="{BB962C8B-B14F-4D97-AF65-F5344CB8AC3E}">
        <p14:creationId xmlns:p14="http://schemas.microsoft.com/office/powerpoint/2010/main" val="1941156631"/>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7804" y="118199"/>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dirty="0">
                <a:latin typeface="+mn-lt"/>
              </a:rPr>
              <a:t>Which actors have</a:t>
            </a:r>
            <a:br>
              <a:rPr lang="en-US" dirty="0">
                <a:latin typeface="+mn-lt"/>
              </a:rPr>
            </a:br>
            <a:r>
              <a:rPr lang="en-US" dirty="0">
                <a:latin typeface="+mn-lt"/>
              </a:rPr>
              <a:t>worked with both</a:t>
            </a:r>
            <a:br>
              <a:rPr lang="en-US" dirty="0">
                <a:latin typeface="+mn-lt"/>
              </a:rPr>
            </a:br>
            <a:r>
              <a:rPr lang="en-US" dirty="0">
                <a:latin typeface="+mn-lt"/>
              </a:rPr>
              <a:t>Tom Hanks and</a:t>
            </a:r>
          </a:p>
          <a:p>
            <a:pPr algn="ctr">
              <a:lnSpc>
                <a:spcPct val="90000"/>
              </a:lnSpc>
              <a:spcBef>
                <a:spcPts val="600"/>
              </a:spcBef>
              <a:spcAft>
                <a:spcPts val="0"/>
              </a:spcAft>
              <a:buClr>
                <a:schemeClr val="bg1"/>
              </a:buClr>
            </a:pPr>
            <a:r>
              <a:rPr lang="en-US" dirty="0">
                <a:latin typeface="+mn-lt"/>
              </a:rPr>
              <a:t>Tom Cruise?</a:t>
            </a:r>
          </a:p>
        </p:txBody>
      </p:sp>
    </p:spTree>
    <p:extLst>
      <p:ext uri="{BB962C8B-B14F-4D97-AF65-F5344CB8AC3E}">
        <p14:creationId xmlns:p14="http://schemas.microsoft.com/office/powerpoint/2010/main" val="447931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175" y="267420"/>
            <a:ext cx="5531709" cy="4306738"/>
          </a:xfrm>
          <a:prstGeom prst="rect">
            <a:avLst/>
          </a:prstGeom>
        </p:spPr>
      </p:pic>
      <p:pic>
        <p:nvPicPr>
          <p:cNvPr id="3" name="Picture 2"/>
          <p:cNvPicPr>
            <a:picLocks noChangeAspect="1"/>
          </p:cNvPicPr>
          <p:nvPr/>
        </p:nvPicPr>
        <p:blipFill>
          <a:blip r:embed="rId3"/>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1462823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1340" y="1630392"/>
            <a:ext cx="7838040" cy="3045809"/>
          </a:xfrm>
          <a:prstGeom prst="rect">
            <a:avLst/>
          </a:prstGeom>
        </p:spPr>
      </p:pic>
      <p:pic>
        <p:nvPicPr>
          <p:cNvPr id="3" name="Picture 2"/>
          <p:cNvPicPr>
            <a:picLocks noChangeAspect="1"/>
          </p:cNvPicPr>
          <p:nvPr/>
        </p:nvPicPr>
        <p:blipFill>
          <a:blip r:embed="rId3"/>
          <a:stretch>
            <a:fillRect/>
          </a:stretch>
        </p:blipFill>
        <p:spPr>
          <a:xfrm>
            <a:off x="-554925" y="-262588"/>
            <a:ext cx="1328851" cy="1661064"/>
          </a:xfrm>
          <a:prstGeom prst="rect">
            <a:avLst/>
          </a:prstGeom>
        </p:spPr>
      </p:pic>
      <p:pic>
        <p:nvPicPr>
          <p:cNvPr id="4" name="Picture 3"/>
          <p:cNvPicPr>
            <a:picLocks noChangeAspect="1"/>
          </p:cNvPicPr>
          <p:nvPr/>
        </p:nvPicPr>
        <p:blipFill>
          <a:blip r:embed="rId4"/>
          <a:stretch>
            <a:fillRect/>
          </a:stretch>
        </p:blipFill>
        <p:spPr>
          <a:xfrm>
            <a:off x="7467600" y="0"/>
            <a:ext cx="1566899" cy="2356329"/>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a:latin typeface="+mn-lt"/>
              </a:rPr>
              <a:t>How do you get from</a:t>
            </a:r>
            <a:br>
              <a:rPr lang="en-US" sz="2000" dirty="0">
                <a:latin typeface="+mn-lt"/>
              </a:rPr>
            </a:br>
            <a:r>
              <a:rPr lang="en-US" sz="2000" dirty="0">
                <a:latin typeface="+mn-lt"/>
              </a:rPr>
              <a:t>Kevin Bacon to</a:t>
            </a:r>
          </a:p>
          <a:p>
            <a:pPr algn="ctr">
              <a:lnSpc>
                <a:spcPct val="90000"/>
              </a:lnSpc>
              <a:spcBef>
                <a:spcPts val="600"/>
              </a:spcBef>
              <a:spcAft>
                <a:spcPts val="0"/>
              </a:spcAft>
              <a:buClr>
                <a:schemeClr val="bg1"/>
              </a:buClr>
            </a:pPr>
            <a:r>
              <a:rPr lang="en-US" sz="2000" dirty="0">
                <a:latin typeface="+mn-lt"/>
              </a:rPr>
              <a:t>Robert Longo?</a:t>
            </a:r>
          </a:p>
        </p:txBody>
      </p:sp>
    </p:spTree>
    <p:extLst>
      <p:ext uri="{BB962C8B-B14F-4D97-AF65-F5344CB8AC3E}">
        <p14:creationId xmlns:p14="http://schemas.microsoft.com/office/powerpoint/2010/main" val="1283723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Facebook Graph API</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52F42408-092F-3D4E-9F49-14CF99654DF6}"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29</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(F18):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13  --  NoSQL, Normalization</a:t>
            </a:r>
          </a:p>
        </p:txBody>
      </p:sp>
    </p:spTree>
    <p:extLst>
      <p:ext uri="{BB962C8B-B14F-4D97-AF65-F5344CB8AC3E}">
        <p14:creationId xmlns:p14="http://schemas.microsoft.com/office/powerpoint/2010/main" val="49885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
        <p:nvSpPr>
          <p:cNvPr id="3" name="Content Placeholder 2"/>
          <p:cNvSpPr>
            <a:spLocks noGrp="1"/>
          </p:cNvSpPr>
          <p:nvPr>
            <p:ph sz="half" idx="1"/>
          </p:nvPr>
        </p:nvSpPr>
        <p:spPr>
          <a:xfrm>
            <a:off x="457200" y="683664"/>
            <a:ext cx="8267140" cy="3905428"/>
          </a:xfrm>
        </p:spPr>
        <p:txBody>
          <a:bodyPr>
            <a:normAutofit fontScale="850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Tree>
    <p:extLst>
      <p:ext uri="{BB962C8B-B14F-4D97-AF65-F5344CB8AC3E}">
        <p14:creationId xmlns:p14="http://schemas.microsoft.com/office/powerpoint/2010/main" val="689359353"/>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Graph API</a:t>
            </a:r>
          </a:p>
        </p:txBody>
      </p:sp>
      <p:pic>
        <p:nvPicPr>
          <p:cNvPr id="4" name="Picture 3"/>
          <p:cNvPicPr>
            <a:picLocks noChangeAspect="1"/>
          </p:cNvPicPr>
          <p:nvPr/>
        </p:nvPicPr>
        <p:blipFill>
          <a:blip r:embed="rId2"/>
          <a:stretch>
            <a:fillRect/>
          </a:stretch>
        </p:blipFill>
        <p:spPr>
          <a:xfrm>
            <a:off x="152400" y="537885"/>
            <a:ext cx="6785745" cy="4160064"/>
          </a:xfrm>
          <a:prstGeom prst="rect">
            <a:avLst/>
          </a:prstGeom>
        </p:spPr>
      </p:pic>
      <p:sp>
        <p:nvSpPr>
          <p:cNvPr id="5" name="Rectangle 4"/>
          <p:cNvSpPr/>
          <p:nvPr/>
        </p:nvSpPr>
        <p:spPr>
          <a:xfrm>
            <a:off x="2971800" y="561256"/>
            <a:ext cx="579120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developers.facebook.com</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/docs/graph-</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api</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/overview</a:t>
            </a:r>
          </a:p>
        </p:txBody>
      </p:sp>
    </p:spTree>
    <p:extLst>
      <p:ext uri="{BB962C8B-B14F-4D97-AF65-F5344CB8AC3E}">
        <p14:creationId xmlns:p14="http://schemas.microsoft.com/office/powerpoint/2010/main" val="4100413144"/>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Graph API</a:t>
            </a:r>
          </a:p>
        </p:txBody>
      </p:sp>
      <p:pic>
        <p:nvPicPr>
          <p:cNvPr id="3" name="Picture 2"/>
          <p:cNvPicPr>
            <a:picLocks noChangeAspect="1"/>
          </p:cNvPicPr>
          <p:nvPr/>
        </p:nvPicPr>
        <p:blipFill>
          <a:blip r:embed="rId2"/>
          <a:stretch>
            <a:fillRect/>
          </a:stretch>
        </p:blipFill>
        <p:spPr>
          <a:xfrm>
            <a:off x="25924" y="514350"/>
            <a:ext cx="4405955" cy="4095750"/>
          </a:xfrm>
          <a:prstGeom prst="rect">
            <a:avLst/>
          </a:prstGeom>
        </p:spPr>
      </p:pic>
      <p:pic>
        <p:nvPicPr>
          <p:cNvPr id="6" name="Picture 5"/>
          <p:cNvPicPr>
            <a:picLocks noChangeAspect="1"/>
          </p:cNvPicPr>
          <p:nvPr/>
        </p:nvPicPr>
        <p:blipFill>
          <a:blip r:embed="rId3"/>
          <a:stretch>
            <a:fillRect/>
          </a:stretch>
        </p:blipFill>
        <p:spPr>
          <a:xfrm>
            <a:off x="4618168" y="1657350"/>
            <a:ext cx="4495980" cy="2952750"/>
          </a:xfrm>
          <a:prstGeom prst="rect">
            <a:avLst/>
          </a:prstGeom>
        </p:spPr>
      </p:pic>
      <p:sp>
        <p:nvSpPr>
          <p:cNvPr id="7" name="TextBox 6"/>
          <p:cNvSpPr txBox="1"/>
          <p:nvPr/>
        </p:nvSpPr>
        <p:spPr>
          <a:xfrm flipH="1">
            <a:off x="4876800" y="1200150"/>
            <a:ext cx="2773681" cy="369332"/>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mr-IN" sz="1800" b="0" i="0" u="none" strike="noStrike" kern="1200" cap="none" spc="0" normalizeH="0" baseline="0" noProof="0" dirty="0">
                <a:ln>
                  <a:noFill/>
                </a:ln>
                <a:solidFill>
                  <a:prstClr val="black"/>
                </a:solidFill>
                <a:effectLst/>
                <a:uLnTx/>
                <a:uFillTx/>
                <a:latin typeface="Calibri" charset="0"/>
                <a:ea typeface="ＭＳ Ｐゴシック" charset="-128"/>
                <a:cs typeface="Mangal" panose="02040503050203030202" pitchFamily="18" charset="0"/>
              </a:rPr>
              <a: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mr-IN" sz="1800" b="0" i="0" u="none" strike="noStrike" kern="1200" cap="none" spc="0" normalizeH="0" baseline="0" noProof="0" dirty="0">
                <a:ln>
                  <a:noFill/>
                </a:ln>
                <a:solidFill>
                  <a:prstClr val="black"/>
                </a:solidFill>
                <a:effectLst/>
                <a:uLnTx/>
                <a:uFillTx/>
                <a:latin typeface="Calibri" charset="0"/>
                <a:ea typeface="ＭＳ Ｐゴシック" charset="-128"/>
                <a:cs typeface="Mangal" panose="02040503050203030202" pitchFamily="18" charset="0"/>
              </a:rPr>
              <a: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mr-IN" sz="1800" b="0" i="0" u="none" strike="noStrike" kern="1200" cap="none" spc="0" normalizeH="0" baseline="0" noProof="0" dirty="0">
                <a:ln>
                  <a:noFill/>
                </a:ln>
                <a:solidFill>
                  <a:prstClr val="black"/>
                </a:solidFill>
                <a:effectLst/>
                <a:uLnTx/>
                <a:uFillTx/>
                <a:latin typeface="Calibri" charset="0"/>
                <a:ea typeface="ＭＳ Ｐゴシック" charset="-128"/>
                <a:cs typeface="Mangal" panose="02040503050203030202" pitchFamily="18" charset="0"/>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8" name="Rectangle 7"/>
          <p:cNvSpPr/>
          <p:nvPr/>
        </p:nvSpPr>
        <p:spPr>
          <a:xfrm>
            <a:off x="4542148" y="461486"/>
            <a:ext cx="4572000" cy="523220"/>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Full </a:t>
            </a:r>
            <a:r>
              <a:rPr kumimoji="0" lang="en-US" sz="1400" b="0" i="0" u="none" strike="noStrike" kern="1200" cap="none" spc="0" normalizeH="0" baseline="0" noProof="0">
                <a:ln>
                  <a:noFill/>
                </a:ln>
                <a:solidFill>
                  <a:prstClr val="black"/>
                </a:solidFill>
                <a:effectLst/>
                <a:uLnTx/>
                <a:uFillTx/>
                <a:latin typeface="Calibri" charset="0"/>
                <a:ea typeface="ＭＳ Ｐゴシック" charset="-128"/>
                <a:cs typeface="+mn-cs"/>
              </a:rPr>
              <a:t>list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4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developers.facebook.com</a:t>
            </a: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/docs/graph-</a:t>
            </a:r>
            <a:r>
              <a:rPr kumimoji="0" lang="en-US" sz="14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api</a:t>
            </a: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/reference</a:t>
            </a:r>
          </a:p>
        </p:txBody>
      </p:sp>
    </p:spTree>
    <p:extLst>
      <p:ext uri="{BB962C8B-B14F-4D97-AF65-F5344CB8AC3E}">
        <p14:creationId xmlns:p14="http://schemas.microsoft.com/office/powerpoint/2010/main" val="958083962"/>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Graph API </a:t>
            </a:r>
            <a:r>
              <a:rPr lang="mr-IN" dirty="0"/>
              <a:t>–</a:t>
            </a:r>
            <a:r>
              <a:rPr lang="en-US" dirty="0"/>
              <a:t> Examples </a:t>
            </a:r>
          </a:p>
        </p:txBody>
      </p:sp>
      <p:pic>
        <p:nvPicPr>
          <p:cNvPr id="4" name="Picture 3"/>
          <p:cNvPicPr>
            <a:picLocks noChangeAspect="1"/>
          </p:cNvPicPr>
          <p:nvPr/>
        </p:nvPicPr>
        <p:blipFill>
          <a:blip r:embed="rId2"/>
          <a:stretch>
            <a:fillRect/>
          </a:stretch>
        </p:blipFill>
        <p:spPr>
          <a:xfrm>
            <a:off x="381000" y="880077"/>
            <a:ext cx="6781800" cy="3618647"/>
          </a:xfrm>
          <a:prstGeom prst="rect">
            <a:avLst/>
          </a:prstGeom>
        </p:spPr>
      </p:pic>
      <p:sp>
        <p:nvSpPr>
          <p:cNvPr id="5" name="Rectangle 4"/>
          <p:cNvSpPr/>
          <p:nvPr/>
        </p:nvSpPr>
        <p:spPr>
          <a:xfrm>
            <a:off x="304640" y="477948"/>
            <a:ext cx="800116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OpenSans" charset="0"/>
                <a:ea typeface="ＭＳ Ｐゴシック" charset="-128"/>
                <a:cs typeface="+mn-cs"/>
                <a:hlinkClick r:id="rId3"/>
              </a:rPr>
              <a:t>https://graph.facebook.com/v3.2/me/posts?access_token</a:t>
            </a:r>
            <a:r>
              <a:rPr kumimoji="0" lang="en-US" sz="1800" b="0" i="0" u="none" strike="noStrike" kern="1200" cap="none" spc="0" normalizeH="0" baseline="0" noProof="0" dirty="0">
                <a:ln>
                  <a:noFill/>
                </a:ln>
                <a:solidFill>
                  <a:srgbClr val="505050"/>
                </a:solidFill>
                <a:effectLst/>
                <a:uLnTx/>
                <a:uFillTx/>
                <a:latin typeface="OpenSans" charset="0"/>
                <a:ea typeface="ＭＳ Ｐゴシック" charset="-128"/>
                <a:cs typeface="+mn-cs"/>
              </a:rPr>
              <a:t>=</a:t>
            </a:r>
            <a:r>
              <a:rPr kumimoji="0" lang="en-US" sz="1800" b="0" i="0" u="none" strike="noStrike" kern="1200" cap="none" spc="0" normalizeH="0" baseline="0" noProof="0" dirty="0" err="1">
                <a:ln>
                  <a:noFill/>
                </a:ln>
                <a:solidFill>
                  <a:srgbClr val="505050"/>
                </a:solidFill>
                <a:effectLst/>
                <a:uLnTx/>
                <a:uFillTx/>
                <a:latin typeface="OpenSans" charset="0"/>
                <a:ea typeface="ＭＳ Ｐゴシック" charset="-128"/>
                <a:cs typeface="+mn-cs"/>
              </a:rPr>
              <a:t>xxxxxxx</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01593177"/>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Graph API </a:t>
            </a:r>
            <a:r>
              <a:rPr lang="mr-IN" dirty="0"/>
              <a:t>–</a:t>
            </a:r>
            <a:r>
              <a:rPr lang="en-US" dirty="0"/>
              <a:t> Examples </a:t>
            </a:r>
          </a:p>
        </p:txBody>
      </p:sp>
      <p:sp>
        <p:nvSpPr>
          <p:cNvPr id="5" name="Rectangle 4"/>
          <p:cNvSpPr/>
          <p:nvPr/>
        </p:nvSpPr>
        <p:spPr>
          <a:xfrm>
            <a:off x="304640" y="477948"/>
            <a:ext cx="800116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OpenSans" charset="0"/>
                <a:ea typeface="ＭＳ Ｐゴシック" charset="-128"/>
                <a:cs typeface="+mn-cs"/>
                <a:hlinkClick r:id="rId2"/>
              </a:rPr>
              <a:t>https://graph.facebook.com/v3.2/me/likes?access_token</a:t>
            </a:r>
            <a:r>
              <a:rPr kumimoji="0" lang="en-US" sz="1800" b="0" i="0" u="none" strike="noStrike" kern="1200" cap="none" spc="0" normalizeH="0" baseline="0" noProof="0" dirty="0">
                <a:ln>
                  <a:noFill/>
                </a:ln>
                <a:solidFill>
                  <a:srgbClr val="505050"/>
                </a:solidFill>
                <a:effectLst/>
                <a:uLnTx/>
                <a:uFillTx/>
                <a:latin typeface="OpenSans" charset="0"/>
                <a:ea typeface="ＭＳ Ｐゴシック" charset="-128"/>
                <a:cs typeface="+mn-cs"/>
              </a:rPr>
              <a:t>=</a:t>
            </a:r>
            <a:r>
              <a:rPr kumimoji="0" lang="en-US" sz="1800" b="0" i="0" u="none" strike="noStrike" kern="1200" cap="none" spc="0" normalizeH="0" baseline="0" noProof="0" dirty="0" err="1">
                <a:ln>
                  <a:noFill/>
                </a:ln>
                <a:solidFill>
                  <a:srgbClr val="505050"/>
                </a:solidFill>
                <a:effectLst/>
                <a:uLnTx/>
                <a:uFillTx/>
                <a:latin typeface="OpenSans" charset="0"/>
                <a:ea typeface="ＭＳ Ｐゴシック" charset="-128"/>
                <a:cs typeface="+mn-cs"/>
              </a:rPr>
              <a:t>xxxxxxx</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3" name="Picture 2"/>
          <p:cNvPicPr>
            <a:picLocks noChangeAspect="1"/>
          </p:cNvPicPr>
          <p:nvPr/>
        </p:nvPicPr>
        <p:blipFill>
          <a:blip r:embed="rId3"/>
          <a:stretch>
            <a:fillRect/>
          </a:stretch>
        </p:blipFill>
        <p:spPr>
          <a:xfrm>
            <a:off x="304640" y="956480"/>
            <a:ext cx="7010560" cy="3643129"/>
          </a:xfrm>
          <a:prstGeom prst="rect">
            <a:avLst/>
          </a:prstGeom>
        </p:spPr>
      </p:pic>
      <p:sp>
        <p:nvSpPr>
          <p:cNvPr id="6" name="TextBox 5"/>
          <p:cNvSpPr txBox="1"/>
          <p:nvPr/>
        </p:nvSpPr>
        <p:spPr>
          <a:xfrm>
            <a:off x="5410200" y="2800350"/>
            <a:ext cx="263200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charset="0"/>
                <a:ea typeface="ＭＳ Ｐゴシック" charset="-128"/>
                <a:cs typeface="+mn-cs"/>
              </a:rPr>
              <a:t>Notice use of paging links.</a:t>
            </a:r>
          </a:p>
        </p:txBody>
      </p:sp>
      <p:cxnSp>
        <p:nvCxnSpPr>
          <p:cNvPr id="8" name="Straight Arrow Connector 7"/>
          <p:cNvCxnSpPr/>
          <p:nvPr/>
        </p:nvCxnSpPr>
        <p:spPr>
          <a:xfrm flipH="1">
            <a:off x="5334000" y="3257550"/>
            <a:ext cx="914400" cy="914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0669466"/>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Applications</a:t>
            </a:r>
          </a:p>
        </p:txBody>
      </p:sp>
      <p:sp>
        <p:nvSpPr>
          <p:cNvPr id="3" name="Content Placeholder 2"/>
          <p:cNvSpPr>
            <a:spLocks noGrp="1"/>
          </p:cNvSpPr>
          <p:nvPr>
            <p:ph sz="half" idx="1"/>
          </p:nvPr>
        </p:nvSpPr>
        <p:spPr>
          <a:xfrm>
            <a:off x="152400" y="666750"/>
            <a:ext cx="8534400" cy="3962400"/>
          </a:xfrm>
        </p:spPr>
        <p:txBody>
          <a:bodyPr>
            <a:normAutofit/>
          </a:bodyPr>
          <a:lstStyle/>
          <a:p>
            <a:r>
              <a:rPr lang="en-US" dirty="0"/>
              <a:t>Facebook Application</a:t>
            </a:r>
          </a:p>
          <a:p>
            <a:pPr lvl="1"/>
            <a:r>
              <a:rPr lang="en-US" dirty="0"/>
              <a:t>Define an application at</a:t>
            </a:r>
            <a:br>
              <a:rPr lang="en-US" dirty="0"/>
            </a:br>
            <a:r>
              <a:rPr lang="en-US" dirty="0" err="1"/>
              <a:t>developers.facebook.com</a:t>
            </a:r>
            <a:r>
              <a:rPr lang="en-US" dirty="0"/>
              <a:t>/apps/</a:t>
            </a:r>
          </a:p>
          <a:p>
            <a:pPr lvl="1"/>
            <a:r>
              <a:rPr lang="en-US" dirty="0"/>
              <a:t>Users log into your application</a:t>
            </a:r>
            <a:br>
              <a:rPr lang="en-US" dirty="0"/>
            </a:br>
            <a:r>
              <a:rPr lang="en-US" dirty="0"/>
              <a:t>via Facebook.</a:t>
            </a:r>
          </a:p>
          <a:p>
            <a:pPr lvl="1"/>
            <a:r>
              <a:rPr lang="en-US" dirty="0"/>
              <a:t>This grants your application</a:t>
            </a:r>
            <a:br>
              <a:rPr lang="en-US" dirty="0"/>
            </a:br>
            <a:r>
              <a:rPr lang="en-US" dirty="0"/>
              <a:t>permission to access the user’s</a:t>
            </a:r>
            <a:br>
              <a:rPr lang="en-US" dirty="0"/>
            </a:br>
            <a:r>
              <a:rPr lang="en-US" dirty="0"/>
              <a:t>Facebook content.</a:t>
            </a:r>
          </a:p>
          <a:p>
            <a:pPr lvl="1"/>
            <a:r>
              <a:rPr lang="en-US" dirty="0"/>
              <a:t>User must approve access on</a:t>
            </a:r>
            <a:br>
              <a:rPr lang="en-US" dirty="0"/>
            </a:br>
            <a:r>
              <a:rPr lang="en-US" dirty="0"/>
              <a:t>login and Facebook must “approve” the application for non-profile information.</a:t>
            </a:r>
          </a:p>
          <a:p>
            <a:r>
              <a:rPr lang="en-US" dirty="0"/>
              <a:t>Once logged onto your application via Facebook, you can</a:t>
            </a:r>
          </a:p>
          <a:p>
            <a:pPr lvl="1"/>
            <a:r>
              <a:rPr lang="en-US" dirty="0"/>
              <a:t>Get basic information about people.</a:t>
            </a:r>
          </a:p>
          <a:p>
            <a:pPr lvl="1"/>
            <a:r>
              <a:rPr lang="en-US" dirty="0"/>
              <a:t>Enable people to share, etc. information from your application to Facebook.</a:t>
            </a:r>
          </a:p>
          <a:p>
            <a:pPr lvl="1"/>
            <a:r>
              <a:rPr lang="en-US" dirty="0"/>
              <a:t>Perform analytics on users and their networks, subject to granted permissions.</a:t>
            </a:r>
          </a:p>
        </p:txBody>
      </p:sp>
      <p:pic>
        <p:nvPicPr>
          <p:cNvPr id="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46372"/>
            <a:ext cx="4793613"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862672"/>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r>
              <a:rPr lang="en-US" dirty="0"/>
              <a:t>Approaches to creating a “primary key.”</a:t>
            </a:r>
          </a:p>
          <a:p>
            <a:r>
              <a:rPr lang="en-US" dirty="0"/>
              <a:t>UUID</a:t>
            </a:r>
          </a:p>
        </p:txBody>
      </p:sp>
    </p:spTree>
    <p:extLst>
      <p:ext uri="{BB962C8B-B14F-4D97-AF65-F5344CB8AC3E}">
        <p14:creationId xmlns:p14="http://schemas.microsoft.com/office/powerpoint/2010/main" val="3950786212"/>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r>
              <a:rPr lang="mr-IN" dirty="0"/>
              <a:t>MATCH (</a:t>
            </a:r>
            <a:r>
              <a:rPr lang="mr-IN" dirty="0" err="1"/>
              <a:t>n</a:t>
            </a:r>
            <a:r>
              <a:rPr lang="mr-IN" dirty="0"/>
              <a:t> {</a:t>
            </a:r>
            <a:r>
              <a:rPr lang="mr-IN" dirty="0" err="1"/>
              <a:t>uni</a:t>
            </a:r>
            <a:r>
              <a:rPr lang="mr-IN" dirty="0"/>
              <a:t>: "al1"})-[</a:t>
            </a:r>
            <a:r>
              <a:rPr lang="mr-IN" dirty="0" err="1"/>
              <a:t>r:FOLLOWS</a:t>
            </a:r>
            <a:r>
              <a:rPr lang="mr-IN" dirty="0"/>
              <a:t> *0..4]-&gt;(</a:t>
            </a:r>
            <a:r>
              <a:rPr lang="mr-IN" dirty="0" err="1"/>
              <a:t>q</a:t>
            </a:r>
            <a:r>
              <a:rPr lang="mr-IN" dirty="0"/>
              <a:t>) </a:t>
            </a:r>
            <a:r>
              <a:rPr lang="mr-IN" dirty="0" err="1"/>
              <a:t>return</a:t>
            </a:r>
            <a:r>
              <a:rPr lang="mr-IN" dirty="0"/>
              <a:t> </a:t>
            </a:r>
            <a:r>
              <a:rPr lang="mr-IN" dirty="0" err="1"/>
              <a:t>n,r,q</a:t>
            </a:r>
            <a:endParaRPr lang="en-US" dirty="0"/>
          </a:p>
          <a:p>
            <a:r>
              <a:rPr lang="en-US" dirty="0"/>
              <a:t>match (</a:t>
            </a:r>
            <a:r>
              <a:rPr lang="en-US" dirty="0" err="1"/>
              <a:t>n:Fan</a:t>
            </a:r>
            <a:r>
              <a:rPr lang="en-US" dirty="0"/>
              <a:t>)-[</a:t>
            </a:r>
            <a:r>
              <a:rPr lang="en-US" dirty="0" err="1"/>
              <a:t>r:FOLLOWS</a:t>
            </a:r>
            <a:r>
              <a:rPr lang="en-US" dirty="0"/>
              <a:t>]-&gt;(p)-[r2:SUPPORTS]-&gt;(t) return n,r,p,r2,t</a:t>
            </a:r>
          </a:p>
          <a:p>
            <a:r>
              <a:rPr lang="en-US" dirty="0"/>
              <a:t>match (</a:t>
            </a:r>
            <a:r>
              <a:rPr lang="en-US" dirty="0" err="1"/>
              <a:t>n:Fan</a:t>
            </a:r>
            <a:r>
              <a:rPr lang="en-US" dirty="0"/>
              <a:t> {</a:t>
            </a:r>
            <a:r>
              <a:rPr lang="en-US" dirty="0" err="1"/>
              <a:t>uni</a:t>
            </a:r>
            <a:r>
              <a:rPr lang="en-US" dirty="0"/>
              <a:t>: 'al1'})-[</a:t>
            </a:r>
            <a:r>
              <a:rPr lang="en-US" dirty="0" err="1"/>
              <a:t>r:FOLLOWS</a:t>
            </a:r>
            <a:r>
              <a:rPr lang="en-US" dirty="0"/>
              <a:t>]-&gt;(p)-[r2:SUPPORTS]-&gt;(t) return n,r,p,r2,t</a:t>
            </a:r>
          </a:p>
          <a:p>
            <a:r>
              <a:rPr lang="en-US" dirty="0"/>
              <a:t>match (</a:t>
            </a:r>
            <a:r>
              <a:rPr lang="en-US" dirty="0" err="1"/>
              <a:t>n:Fan</a:t>
            </a:r>
            <a:r>
              <a:rPr lang="en-US" dirty="0"/>
              <a:t> {</a:t>
            </a:r>
            <a:r>
              <a:rPr lang="en-US" dirty="0" err="1"/>
              <a:t>uni</a:t>
            </a:r>
            <a:r>
              <a:rPr lang="en-US" dirty="0"/>
              <a:t>: 'al1'})-[</a:t>
            </a:r>
            <a:r>
              <a:rPr lang="en-US" dirty="0" err="1"/>
              <a:t>r:FOLLOWS</a:t>
            </a:r>
            <a:r>
              <a:rPr lang="en-US" dirty="0"/>
              <a:t> *0..2]-&gt;(p)-[r2:SUPPORTS]-&gt;(t) return n,r,p,r2,t</a:t>
            </a:r>
          </a:p>
          <a:p>
            <a:r>
              <a:rPr lang="en-US" dirty="0"/>
              <a:t>create (</a:t>
            </a:r>
            <a:r>
              <a:rPr lang="en-US" dirty="0" err="1"/>
              <a:t>p:Faculty</a:t>
            </a:r>
            <a:r>
              <a:rPr lang="en-US" dirty="0"/>
              <a:t> {</a:t>
            </a:r>
            <a:r>
              <a:rPr lang="en-US" dirty="0" err="1"/>
              <a:t>uni</a:t>
            </a:r>
            <a:r>
              <a:rPr lang="en-US" dirty="0"/>
              <a:t>: 'dff9', </a:t>
            </a:r>
            <a:r>
              <a:rPr lang="en-US" dirty="0" err="1"/>
              <a:t>name_last</a:t>
            </a:r>
            <a:r>
              <a:rPr lang="en-US" dirty="0"/>
              <a:t>: "Ferguson", </a:t>
            </a:r>
            <a:r>
              <a:rPr lang="en-US" dirty="0" err="1"/>
              <a:t>name_first</a:t>
            </a:r>
            <a:r>
              <a:rPr lang="en-US" dirty="0"/>
              <a:t>: "Donald"}) return p</a:t>
            </a:r>
          </a:p>
        </p:txBody>
      </p:sp>
    </p:spTree>
    <p:extLst>
      <p:ext uri="{BB962C8B-B14F-4D97-AF65-F5344CB8AC3E}">
        <p14:creationId xmlns:p14="http://schemas.microsoft.com/office/powerpoint/2010/main" val="3100335962"/>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Graph Database Summary</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52F42408-092F-3D4E-9F49-14CF99654DF6}"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37</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(F18):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13  --  NoSQL, Normalization</a:t>
            </a:r>
          </a:p>
        </p:txBody>
      </p:sp>
    </p:spTree>
    <p:extLst>
      <p:ext uri="{BB962C8B-B14F-4D97-AF65-F5344CB8AC3E}">
        <p14:creationId xmlns:p14="http://schemas.microsoft.com/office/powerpoint/2010/main" val="2115626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Databases</a:t>
            </a:r>
          </a:p>
        </p:txBody>
      </p:sp>
      <p:sp>
        <p:nvSpPr>
          <p:cNvPr id="3" name="Content Placeholder 2"/>
          <p:cNvSpPr>
            <a:spLocks noGrp="1"/>
          </p:cNvSpPr>
          <p:nvPr>
            <p:ph sz="half" idx="1"/>
          </p:nvPr>
        </p:nvSpPr>
        <p:spPr/>
        <p:txBody>
          <a:bodyPr/>
          <a:lstStyle/>
          <a:p>
            <a:r>
              <a:rPr lang="en-US" dirty="0"/>
              <a:t>Popularity and usage has exploded in the past few years.</a:t>
            </a:r>
          </a:p>
          <a:p>
            <a:pPr lvl="1"/>
            <a:r>
              <a:rPr lang="en-US" dirty="0"/>
              <a:t>Facebook Graph API (</a:t>
            </a:r>
            <a:r>
              <a:rPr lang="en-US" dirty="0">
                <a:hlinkClick r:id="rId2"/>
              </a:rPr>
              <a:t>https://developers.facebook.com/docs/graph-api/)</a:t>
            </a:r>
            <a:endParaRPr lang="en-US" dirty="0"/>
          </a:p>
          <a:p>
            <a:pPr lvl="1"/>
            <a:r>
              <a:rPr lang="en-US" dirty="0"/>
              <a:t>LinkedIn (</a:t>
            </a:r>
            <a:r>
              <a:rPr lang="en-US" dirty="0">
                <a:hlinkClick r:id="rId3"/>
              </a:rPr>
              <a:t>https://developer.linkedin.com/docs/rest-api)</a:t>
            </a:r>
            <a:endParaRPr lang="en-US" dirty="0"/>
          </a:p>
          <a:p>
            <a:pPr lvl="1"/>
            <a:r>
              <a:rPr lang="en-US" dirty="0"/>
              <a:t>Instagram (</a:t>
            </a:r>
            <a:r>
              <a:rPr lang="en-US" dirty="0">
                <a:hlinkClick r:id="rId4"/>
              </a:rPr>
              <a:t>https://developers.facebook.com/docs/instagram-api)</a:t>
            </a:r>
            <a:endParaRPr lang="en-US" dirty="0"/>
          </a:p>
          <a:p>
            <a:pPr lvl="1"/>
            <a:r>
              <a:rPr lang="en-US" dirty="0"/>
              <a:t>Google Knowledge Graph (</a:t>
            </a:r>
            <a:r>
              <a:rPr lang="en-US" dirty="0">
                <a:hlinkClick r:id="rId5"/>
              </a:rPr>
              <a:t>https://developers.google.com/knowledge-graph/)</a:t>
            </a:r>
            <a:endParaRPr lang="en-US" dirty="0"/>
          </a:p>
          <a:p>
            <a:pPr lvl="1"/>
            <a:endParaRPr lang="en-US" dirty="0"/>
          </a:p>
          <a:p>
            <a:r>
              <a:rPr lang="en-US" dirty="0"/>
              <a:t>Two major motivations:</a:t>
            </a:r>
          </a:p>
          <a:p>
            <a:pPr marL="800100" lvl="1" indent="-342900">
              <a:buFont typeface="+mj-lt"/>
              <a:buAutoNum type="arabicPeriod"/>
            </a:pPr>
            <a:r>
              <a:rPr lang="en-US" dirty="0"/>
              <a:t>Many common types of data are inherently graph oriented, and</a:t>
            </a:r>
            <a:br>
              <a:rPr lang="en-US" dirty="0"/>
            </a:br>
            <a:r>
              <a:rPr lang="en-US" dirty="0"/>
              <a:t>representing in RDB or some other mechanism results in icky code.</a:t>
            </a:r>
          </a:p>
          <a:p>
            <a:pPr marL="800100" lvl="1" indent="-342900">
              <a:buFont typeface="+mj-lt"/>
              <a:buAutoNum type="arabicPeriod"/>
            </a:pPr>
            <a:r>
              <a:rPr lang="en-US" dirty="0"/>
              <a:t>Performs of common graph operations is extremely slow in RDB.</a:t>
            </a:r>
          </a:p>
        </p:txBody>
      </p:sp>
    </p:spTree>
    <p:extLst>
      <p:ext uri="{BB962C8B-B14F-4D97-AF65-F5344CB8AC3E}">
        <p14:creationId xmlns:p14="http://schemas.microsoft.com/office/powerpoint/2010/main" val="85639020"/>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Redis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ctr" defTabSz="457200" rtl="0" eaLnBrk="1" fontAlgn="base" latinLnBrk="0" hangingPunct="1">
                <a:lnSpc>
                  <a:spcPts val="2400"/>
                </a:lnSpc>
                <a:spcBef>
                  <a:spcPct val="0"/>
                </a:spcBef>
                <a:spcAft>
                  <a:spcPct val="0"/>
                </a:spcAft>
                <a:buClrTx/>
                <a:buSzTx/>
                <a:buFontTx/>
                <a:buNone/>
                <a:tabLst/>
                <a:defRPr/>
              </a:pPr>
              <a:t>39</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(F18):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13  --   No SQL, Normalization</a:t>
            </a:r>
          </a:p>
        </p:txBody>
      </p:sp>
    </p:spTree>
    <p:extLst>
      <p:ext uri="{BB962C8B-B14F-4D97-AF65-F5344CB8AC3E}">
        <p14:creationId xmlns:p14="http://schemas.microsoft.com/office/powerpoint/2010/main" val="689703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
        <p:nvSpPr>
          <p:cNvPr id="3" name="Content Placeholder 2"/>
          <p:cNvSpPr>
            <a:spLocks noGrp="1"/>
          </p:cNvSpPr>
          <p:nvPr>
            <p:ph sz="half"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Tree>
    <p:extLst>
      <p:ext uri="{BB962C8B-B14F-4D97-AF65-F5344CB8AC3E}">
        <p14:creationId xmlns:p14="http://schemas.microsoft.com/office/powerpoint/2010/main" val="388370306"/>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771900" y="628650"/>
            <a:ext cx="4793806" cy="815529"/>
          </a:xfrm>
        </p:spPr>
        <p:txBody>
          <a:bodyPr>
            <a:normAutofit/>
          </a:bodyPr>
          <a:lstStyle/>
          <a:p>
            <a:r>
              <a:rPr lang="en-US" noProof="1"/>
              <a:t>Redis</a:t>
            </a:r>
          </a:p>
        </p:txBody>
      </p:sp>
      <p:sp>
        <p:nvSpPr>
          <p:cNvPr id="6" name="Subtitle 5"/>
          <p:cNvSpPr>
            <a:spLocks noGrp="1"/>
          </p:cNvSpPr>
          <p:nvPr>
            <p:ph type="subTitle" idx="1"/>
          </p:nvPr>
        </p:nvSpPr>
        <p:spPr>
          <a:xfrm>
            <a:off x="3143250" y="1485900"/>
            <a:ext cx="5479606" cy="1070422"/>
          </a:xfrm>
        </p:spPr>
        <p:txBody>
          <a:bodyPr>
            <a:normAutofit/>
          </a:bodyPr>
          <a:lstStyle/>
          <a:p>
            <a:r>
              <a:rPr lang="en-US" noProof="1"/>
              <a:t>Redis</a:t>
            </a:r>
            <a:r>
              <a:rPr lang="en-US" dirty="0"/>
              <a:t> Key-Value Database:</a:t>
            </a:r>
          </a:p>
          <a:p>
            <a:r>
              <a:rPr lang="en-US" dirty="0"/>
              <a:t>Practical Introduction</a:t>
            </a:r>
          </a:p>
        </p:txBody>
      </p:sp>
      <p:sp>
        <p:nvSpPr>
          <p:cNvPr id="7" name="Text Placeholder 6"/>
          <p:cNvSpPr>
            <a:spLocks noGrp="1"/>
          </p:cNvSpPr>
          <p:nvPr>
            <p:ph type="body" sz="quarter" idx="10"/>
          </p:nvPr>
        </p:nvSpPr>
        <p:spPr>
          <a:xfrm>
            <a:off x="571500" y="3296525"/>
            <a:ext cx="2390710" cy="412027"/>
          </a:xfrm>
        </p:spPr>
        <p:txBody>
          <a:bodyPr/>
          <a:lstStyle/>
          <a:p>
            <a:r>
              <a:rPr lang="en-US" dirty="0"/>
              <a:t>SoftUni Team</a:t>
            </a:r>
          </a:p>
        </p:txBody>
      </p:sp>
      <p:sp>
        <p:nvSpPr>
          <p:cNvPr id="8" name="Text Placeholder 7"/>
          <p:cNvSpPr>
            <a:spLocks noGrp="1"/>
          </p:cNvSpPr>
          <p:nvPr>
            <p:ph type="body" sz="quarter" idx="13"/>
          </p:nvPr>
        </p:nvSpPr>
        <p:spPr>
          <a:xfrm>
            <a:off x="571501" y="3658037"/>
            <a:ext cx="2390711" cy="351434"/>
          </a:xfrm>
        </p:spPr>
        <p:txBody>
          <a:bodyPr/>
          <a:lstStyle/>
          <a:p>
            <a:r>
              <a:rPr lang="en-US" dirty="0"/>
              <a:t>Technical Trainers</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679" y="2229477"/>
            <a:ext cx="1631644" cy="570874"/>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3" name="Picture 2"/>
          <p:cNvPicPr>
            <a:picLocks noChangeAspect="1"/>
          </p:cNvPicPr>
          <p:nvPr/>
        </p:nvPicPr>
        <p:blipFill>
          <a:blip r:embed="rId6"/>
          <a:stretch>
            <a:fillRect/>
          </a:stretch>
        </p:blipFill>
        <p:spPr>
          <a:xfrm>
            <a:off x="3143250" y="2800351"/>
            <a:ext cx="5422456" cy="1828346"/>
          </a:xfrm>
          <a:prstGeom prst="roundRect">
            <a:avLst>
              <a:gd name="adj" fmla="val 2317"/>
            </a:avLst>
          </a:prstGeom>
        </p:spPr>
      </p:pic>
      <p:pic>
        <p:nvPicPr>
          <p:cNvPr id="13" name="Picture 12" title="Software University Foundation">
            <a:hlinkClick r:id="rId7" tooltip="Software University Foundation"/>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33" t="-11972" r="-4044" b="1048"/>
          <a:stretch/>
        </p:blipFill>
        <p:spPr bwMode="auto">
          <a:xfrm>
            <a:off x="617679" y="1295302"/>
            <a:ext cx="1629263" cy="596772"/>
          </a:xfrm>
          <a:prstGeom prst="roundRect">
            <a:avLst>
              <a:gd name="adj" fmla="val 3940"/>
            </a:avLst>
          </a:prstGeom>
          <a:solidFill>
            <a:srgbClr val="231F20">
              <a:alpha val="50000"/>
            </a:srgbClr>
          </a:solidFill>
          <a:ln>
            <a:solidFill>
              <a:schemeClr val="accent1">
                <a:lumMod val="75000"/>
                <a:alpha val="50000"/>
              </a:schemeClr>
            </a:solidFill>
          </a:ln>
        </p:spPr>
      </p:pic>
    </p:spTree>
    <p:extLst>
      <p:ext uri="{BB962C8B-B14F-4D97-AF65-F5344CB8AC3E}">
        <p14:creationId xmlns:p14="http://schemas.microsoft.com/office/powerpoint/2010/main" val="2013918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2663" y="953374"/>
            <a:ext cx="6703854" cy="633626"/>
          </a:xfrm>
        </p:spPr>
        <p:txBody>
          <a:bodyPr/>
          <a:lstStyle/>
          <a:p>
            <a:r>
              <a:rPr lang="en-US" dirty="0"/>
              <a:t>Redis</a:t>
            </a:r>
            <a:endParaRPr lang="bg-BG" dirty="0">
              <a:effectLst>
                <a:outerShdw blurRad="38100" dist="38100" dir="2700000" algn="tl">
                  <a:srgbClr val="000000">
                    <a:alpha val="43137"/>
                  </a:srgbClr>
                </a:outerShdw>
              </a:effectLst>
            </a:endParaRPr>
          </a:p>
        </p:txBody>
      </p:sp>
      <p:sp>
        <p:nvSpPr>
          <p:cNvPr id="4" name="Text Placeholder 3"/>
          <p:cNvSpPr>
            <a:spLocks noGrp="1"/>
          </p:cNvSpPr>
          <p:nvPr>
            <p:ph type="body" idx="1"/>
          </p:nvPr>
        </p:nvSpPr>
        <p:spPr>
          <a:xfrm>
            <a:off x="1212663" y="1594896"/>
            <a:ext cx="6703854" cy="557451"/>
          </a:xfrm>
        </p:spPr>
        <p:txBody>
          <a:bodyPr/>
          <a:lstStyle/>
          <a:p>
            <a:r>
              <a:rPr lang="en-US" dirty="0"/>
              <a:t>Ultra-Fast Data Structure Server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97787" y="2400300"/>
            <a:ext cx="5357598" cy="2057400"/>
          </a:xfrm>
          <a:prstGeom prst="roundRect">
            <a:avLst>
              <a:gd name="adj" fmla="val 194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3293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8452FF4-89E3-4D1B-9927-2DBDC00E58D7}"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42</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3" name="Content Placeholder 2"/>
          <p:cNvSpPr>
            <a:spLocks noGrp="1"/>
          </p:cNvSpPr>
          <p:nvPr>
            <p:ph idx="1"/>
          </p:nvPr>
        </p:nvSpPr>
        <p:spPr>
          <a:xfrm>
            <a:off x="144001" y="800101"/>
            <a:ext cx="8853617" cy="4177766"/>
          </a:xfrm>
        </p:spPr>
        <p:txBody>
          <a:bodyPr>
            <a:normAutofit/>
          </a:bodyPr>
          <a:lstStyle/>
          <a:p>
            <a:r>
              <a:rPr lang="en-US" sz="2775" noProof="1">
                <a:solidFill>
                  <a:schemeClr val="tx2">
                    <a:lumMod val="75000"/>
                  </a:schemeClr>
                </a:solidFill>
              </a:rPr>
              <a:t>Redis</a:t>
            </a:r>
            <a:r>
              <a:rPr lang="en-US" sz="2775" dirty="0">
                <a:solidFill>
                  <a:schemeClr val="tx2">
                    <a:lumMod val="75000"/>
                  </a:schemeClr>
                </a:solidFill>
              </a:rPr>
              <a:t> </a:t>
            </a:r>
            <a:r>
              <a:rPr lang="en-US" sz="2775" dirty="0"/>
              <a:t>is:</a:t>
            </a:r>
          </a:p>
          <a:p>
            <a:pPr lvl="1"/>
            <a:r>
              <a:rPr lang="en-US" sz="2625" dirty="0"/>
              <a:t>Ultra-fast in-memory key-value data store</a:t>
            </a:r>
          </a:p>
          <a:p>
            <a:pPr lvl="1"/>
            <a:r>
              <a:rPr lang="en-US" sz="2625" dirty="0"/>
              <a:t>Powerful data structure server</a:t>
            </a:r>
          </a:p>
          <a:p>
            <a:pPr lvl="1"/>
            <a:r>
              <a:rPr lang="en-US" sz="2625" dirty="0"/>
              <a:t>Open-source software: </a:t>
            </a:r>
            <a:r>
              <a:rPr lang="en-US" sz="2625" dirty="0">
                <a:hlinkClick r:id="rId2"/>
              </a:rPr>
              <a:t>http://redis.io</a:t>
            </a:r>
            <a:endParaRPr lang="en-US" sz="2625" dirty="0"/>
          </a:p>
          <a:p>
            <a:r>
              <a:rPr lang="en-US" sz="2775" dirty="0"/>
              <a:t>Redis stores data structures:</a:t>
            </a:r>
          </a:p>
          <a:p>
            <a:pPr lvl="1"/>
            <a:r>
              <a:rPr lang="en-US" sz="2625" dirty="0"/>
              <a:t>Strings, lists, hashes, sets, sorted sets</a:t>
            </a:r>
          </a:p>
          <a:p>
            <a:pPr lvl="1"/>
            <a:r>
              <a:rPr lang="en-US" sz="2625" dirty="0"/>
              <a:t>Publish / subscribe messaging</a:t>
            </a:r>
          </a:p>
        </p:txBody>
      </p:sp>
      <p:sp>
        <p:nvSpPr>
          <p:cNvPr id="2" name="Title 1"/>
          <p:cNvSpPr>
            <a:spLocks noGrp="1"/>
          </p:cNvSpPr>
          <p:nvPr>
            <p:ph type="title"/>
          </p:nvPr>
        </p:nvSpPr>
        <p:spPr/>
        <p:txBody>
          <a:bodyPr/>
          <a:lstStyle/>
          <a:p>
            <a:r>
              <a:rPr lang="en-US" dirty="0"/>
              <a:t>What is Redis?</a:t>
            </a:r>
          </a:p>
        </p:txBody>
      </p:sp>
      <p:pic>
        <p:nvPicPr>
          <p:cNvPr id="6" name="Picture 5"/>
          <p:cNvPicPr>
            <a:picLocks noChangeAspect="1"/>
          </p:cNvPicPr>
          <p:nvPr/>
        </p:nvPicPr>
        <p:blipFill>
          <a:blip r:embed="rId3"/>
          <a:stretch>
            <a:fillRect/>
          </a:stretch>
        </p:blipFill>
        <p:spPr>
          <a:xfrm>
            <a:off x="6572249" y="3086100"/>
            <a:ext cx="1891986" cy="1594860"/>
          </a:xfrm>
          <a:prstGeom prst="rect">
            <a:avLst/>
          </a:prstGeom>
        </p:spPr>
      </p:pic>
    </p:spTree>
    <p:extLst>
      <p:ext uri="{BB962C8B-B14F-4D97-AF65-F5344CB8AC3E}">
        <p14:creationId xmlns:p14="http://schemas.microsoft.com/office/powerpoint/2010/main" val="1813384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a:spLocks noGrp="1"/>
          </p:cNvSpPr>
          <p:nvPr>
            <p:ph idx="1"/>
          </p:nvPr>
        </p:nvSpPr>
        <p:spPr/>
        <p:txBody>
          <a:bodyPr>
            <a:normAutofit/>
          </a:bodyPr>
          <a:lstStyle/>
          <a:p>
            <a:r>
              <a:rPr lang="en-US" noProof="1"/>
              <a:t>Redis</a:t>
            </a:r>
            <a:r>
              <a:rPr lang="en-US" dirty="0"/>
              <a:t> is really </a:t>
            </a:r>
            <a:r>
              <a:rPr lang="en-US" dirty="0">
                <a:solidFill>
                  <a:schemeClr val="tx2">
                    <a:lumMod val="75000"/>
                  </a:schemeClr>
                </a:solidFill>
              </a:rPr>
              <a:t>fast </a:t>
            </a:r>
          </a:p>
          <a:p>
            <a:pPr lvl="1"/>
            <a:r>
              <a:rPr lang="en-US" dirty="0"/>
              <a:t>Non-blocking I/O, single threaded</a:t>
            </a:r>
          </a:p>
          <a:p>
            <a:pPr lvl="1"/>
            <a:r>
              <a:rPr lang="en-US" dirty="0"/>
              <a:t>100,000+ read / writes per second</a:t>
            </a:r>
          </a:p>
          <a:p>
            <a:r>
              <a:rPr lang="en-US" noProof="1"/>
              <a:t>Redis</a:t>
            </a:r>
            <a:r>
              <a:rPr lang="en-US" dirty="0"/>
              <a:t> is not a database</a:t>
            </a:r>
          </a:p>
          <a:p>
            <a:pPr lvl="1"/>
            <a:r>
              <a:rPr lang="en-US" dirty="0"/>
              <a:t>It complements your existing data storage layer</a:t>
            </a:r>
          </a:p>
          <a:p>
            <a:pPr lvl="1"/>
            <a:r>
              <a:rPr lang="en-US" dirty="0"/>
              <a:t>E.g. </a:t>
            </a:r>
            <a:r>
              <a:rPr lang="en-US" dirty="0">
                <a:hlinkClick r:id="rId2"/>
              </a:rPr>
              <a:t>StackOverflow uses Redis</a:t>
            </a:r>
            <a:r>
              <a:rPr lang="en-US" dirty="0"/>
              <a:t> for </a:t>
            </a:r>
            <a:r>
              <a:rPr lang="en-US" dirty="0">
                <a:solidFill>
                  <a:schemeClr val="tx2">
                    <a:lumMod val="75000"/>
                  </a:schemeClr>
                </a:solidFill>
              </a:rPr>
              <a:t>data caching</a:t>
            </a:r>
          </a:p>
          <a:p>
            <a:r>
              <a:rPr lang="en-US" dirty="0"/>
              <a:t>For small labs Redis may replace entirely the database</a:t>
            </a:r>
          </a:p>
          <a:p>
            <a:pPr lvl="1"/>
            <a:r>
              <a:rPr lang="en-US" dirty="0"/>
              <a:t>Trade performance for durability </a:t>
            </a:r>
            <a:r>
              <a:rPr lang="en-US" dirty="0">
                <a:sym typeface="Wingdings" panose="05000000000000000000" pitchFamily="2" charset="2"/>
              </a:rPr>
              <a:t> data is persisted immediately</a:t>
            </a:r>
            <a:endParaRPr lang="en-US" dirty="0"/>
          </a:p>
        </p:txBody>
      </p:sp>
      <p:sp>
        <p:nvSpPr>
          <p:cNvPr id="2" name="Title 1"/>
          <p:cNvSpPr>
            <a:spLocks noGrp="1"/>
          </p:cNvSpPr>
          <p:nvPr>
            <p:ph type="title"/>
          </p:nvPr>
        </p:nvSpPr>
        <p:spPr/>
        <p:txBody>
          <a:bodyPr/>
          <a:lstStyle/>
          <a:p>
            <a:r>
              <a:rPr lang="en-US" noProof="1"/>
              <a:t>Redis</a:t>
            </a:r>
            <a:r>
              <a:rPr lang="en-US" dirty="0"/>
              <a:t>: Features</a:t>
            </a:r>
          </a:p>
        </p:txBody>
      </p:sp>
      <p:pic>
        <p:nvPicPr>
          <p:cNvPr id="8" name="Picture 7"/>
          <p:cNvPicPr>
            <a:picLocks noChangeAspect="1"/>
          </p:cNvPicPr>
          <p:nvPr/>
        </p:nvPicPr>
        <p:blipFill>
          <a:blip r:embed="rId3"/>
          <a:stretch>
            <a:fillRect/>
          </a:stretch>
        </p:blipFill>
        <p:spPr>
          <a:xfrm>
            <a:off x="5943600" y="1028700"/>
            <a:ext cx="2629128" cy="1632346"/>
          </a:xfrm>
          <a:prstGeom prst="rect">
            <a:avLst/>
          </a:prstGeom>
          <a:effectLst>
            <a:softEdge rad="31750"/>
          </a:effectLst>
        </p:spPr>
      </p:pic>
    </p:spTree>
    <p:extLst>
      <p:ext uri="{BB962C8B-B14F-4D97-AF65-F5344CB8AC3E}">
        <p14:creationId xmlns:p14="http://schemas.microsoft.com/office/powerpoint/2010/main" val="20008861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3" name="Content Placeholder 2"/>
          <p:cNvSpPr>
            <a:spLocks noGrp="1"/>
          </p:cNvSpPr>
          <p:nvPr>
            <p:ph idx="1"/>
          </p:nvPr>
        </p:nvSpPr>
        <p:spPr/>
        <p:txBody>
          <a:bodyPr/>
          <a:lstStyle/>
          <a:p>
            <a:r>
              <a:rPr lang="en-US" dirty="0"/>
              <a:t>Redis keeps </a:t>
            </a:r>
            <a:r>
              <a:rPr lang="en-US" dirty="0">
                <a:solidFill>
                  <a:schemeClr val="tx2">
                    <a:lumMod val="75000"/>
                  </a:schemeClr>
                </a:solidFill>
              </a:rPr>
              <a:t>key-value pairs</a:t>
            </a:r>
          </a:p>
          <a:p>
            <a:pPr lvl="1"/>
            <a:r>
              <a:rPr lang="en-US" dirty="0"/>
              <a:t>Every item is stored as </a:t>
            </a:r>
            <a:r>
              <a:rPr lang="en-US" b="1" dirty="0">
                <a:solidFill>
                  <a:schemeClr val="tx2">
                    <a:lumMod val="75000"/>
                  </a:schemeClr>
                </a:solidFill>
                <a:latin typeface="Consolas" panose="020B0609020204030204" pitchFamily="49" charset="0"/>
                <a:cs typeface="Consolas" panose="020B0609020204030204" pitchFamily="49" charset="0"/>
              </a:rPr>
              <a:t>key</a:t>
            </a:r>
            <a:r>
              <a:rPr lang="en-US" dirty="0"/>
              <a:t> </a:t>
            </a:r>
            <a:r>
              <a:rPr lang="en-US" dirty="0">
                <a:sym typeface="Wingdings" panose="05000000000000000000" pitchFamily="2" charset="2"/>
              </a:rPr>
              <a:t>+</a:t>
            </a:r>
            <a:r>
              <a:rPr lang="en-US" dirty="0"/>
              <a:t> </a:t>
            </a:r>
            <a:r>
              <a:rPr lang="en-US" b="1" dirty="0">
                <a:solidFill>
                  <a:schemeClr val="tx2">
                    <a:lumMod val="75000"/>
                  </a:schemeClr>
                </a:solidFill>
                <a:latin typeface="Consolas" panose="020B0609020204030204" pitchFamily="49" charset="0"/>
                <a:cs typeface="Consolas" panose="020B0609020204030204" pitchFamily="49" charset="0"/>
              </a:rPr>
              <a:t>value</a:t>
            </a:r>
          </a:p>
          <a:p>
            <a:r>
              <a:rPr lang="en-US" dirty="0">
                <a:solidFill>
                  <a:schemeClr val="tx2">
                    <a:lumMod val="75000"/>
                  </a:schemeClr>
                </a:solidFill>
              </a:rPr>
              <a:t>Keys</a:t>
            </a:r>
            <a:r>
              <a:rPr lang="en-US" dirty="0"/>
              <a:t> are unique identifiers</a:t>
            </a:r>
          </a:p>
          <a:p>
            <a:r>
              <a:rPr lang="en-US" dirty="0">
                <a:solidFill>
                  <a:schemeClr val="tx2">
                    <a:lumMod val="75000"/>
                  </a:schemeClr>
                </a:solidFill>
              </a:rPr>
              <a:t>Values</a:t>
            </a:r>
            <a:r>
              <a:rPr lang="en-US" dirty="0"/>
              <a:t> can be different data structures:</a:t>
            </a:r>
          </a:p>
          <a:p>
            <a:pPr lvl="1"/>
            <a:r>
              <a:rPr lang="en-US" dirty="0"/>
              <a:t>Strings (numbers are stored as strings)</a:t>
            </a:r>
          </a:p>
          <a:p>
            <a:pPr lvl="1"/>
            <a:r>
              <a:rPr lang="en-US" dirty="0"/>
              <a:t>Lists (of strings)</a:t>
            </a:r>
          </a:p>
          <a:p>
            <a:pPr lvl="1"/>
            <a:r>
              <a:rPr lang="en-US" dirty="0"/>
              <a:t>Hash tables: string </a:t>
            </a:r>
            <a:r>
              <a:rPr lang="en-US" dirty="0">
                <a:sym typeface="Wingdings" panose="05000000000000000000" pitchFamily="2" charset="2"/>
              </a:rPr>
              <a:t> string</a:t>
            </a:r>
            <a:endParaRPr lang="en-US" dirty="0"/>
          </a:p>
          <a:p>
            <a:pPr lvl="1"/>
            <a:r>
              <a:rPr lang="en-US" dirty="0"/>
              <a:t>Sets / sorted sets (of strings)</a:t>
            </a:r>
          </a:p>
          <a:p>
            <a:pPr lvl="1"/>
            <a:endParaRPr lang="en-US" dirty="0"/>
          </a:p>
        </p:txBody>
      </p:sp>
      <p:sp>
        <p:nvSpPr>
          <p:cNvPr id="4" name="Title 3"/>
          <p:cNvSpPr>
            <a:spLocks noGrp="1"/>
          </p:cNvSpPr>
          <p:nvPr>
            <p:ph type="title"/>
          </p:nvPr>
        </p:nvSpPr>
        <p:spPr/>
        <p:txBody>
          <a:bodyPr/>
          <a:lstStyle/>
          <a:p>
            <a:r>
              <a:rPr lang="en-US" dirty="0"/>
              <a:t>Redis: Data Model</a:t>
            </a:r>
          </a:p>
        </p:txBody>
      </p:sp>
      <p:pic>
        <p:nvPicPr>
          <p:cNvPr id="4098" name="Picture 2" descr="http://mbed.org/media/uploads/shintamainjp/_scaled_keyva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450" y="1045935"/>
            <a:ext cx="2732400" cy="1468666"/>
          </a:xfrm>
          <a:prstGeom prst="roundRect">
            <a:avLst>
              <a:gd name="adj" fmla="val 2456"/>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4100" name="Picture 4" descr="http://i.stack.imgur.com/nzc2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266" y="2896161"/>
            <a:ext cx="1876769" cy="1847289"/>
          </a:xfrm>
          <a:prstGeom prst="roundRect">
            <a:avLst>
              <a:gd name="adj" fmla="val 2456"/>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422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45</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3" name="Content Placeholder 2"/>
          <p:cNvSpPr>
            <a:spLocks noGrp="1"/>
          </p:cNvSpPr>
          <p:nvPr>
            <p:ph idx="1"/>
          </p:nvPr>
        </p:nvSpPr>
        <p:spPr/>
        <p:txBody>
          <a:bodyPr/>
          <a:lstStyle/>
          <a:p>
            <a:r>
              <a:rPr lang="en-US" dirty="0"/>
              <a:t>Redis works as interpreter of commands:</a:t>
            </a:r>
          </a:p>
        </p:txBody>
      </p:sp>
      <p:sp>
        <p:nvSpPr>
          <p:cNvPr id="4" name="Title 3"/>
          <p:cNvSpPr>
            <a:spLocks noGrp="1"/>
          </p:cNvSpPr>
          <p:nvPr>
            <p:ph type="title"/>
          </p:nvPr>
        </p:nvSpPr>
        <p:spPr/>
        <p:txBody>
          <a:bodyPr/>
          <a:lstStyle/>
          <a:p>
            <a:r>
              <a:rPr lang="en-US" dirty="0"/>
              <a:t>Redis: Commands</a:t>
            </a:r>
          </a:p>
        </p:txBody>
      </p:sp>
      <p:sp>
        <p:nvSpPr>
          <p:cNvPr id="5" name="Rectangle 6"/>
          <p:cNvSpPr>
            <a:spLocks noChangeArrowheads="1"/>
          </p:cNvSpPr>
          <p:nvPr/>
        </p:nvSpPr>
        <p:spPr bwMode="auto">
          <a:xfrm>
            <a:off x="571500" y="1600200"/>
            <a:ext cx="2634529" cy="302390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name "Nakov"</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"Nakov"</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DEL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(nil)</a:t>
            </a:r>
          </a:p>
        </p:txBody>
      </p:sp>
      <p:sp>
        <p:nvSpPr>
          <p:cNvPr id="6" name="Content Placeholder 2"/>
          <p:cNvSpPr txBox="1">
            <a:spLocks/>
          </p:cNvSpPr>
          <p:nvPr/>
        </p:nvSpPr>
        <p:spPr>
          <a:xfrm>
            <a:off x="3633528" y="1609294"/>
            <a:ext cx="5162375" cy="3362756"/>
          </a:xfrm>
          <a:prstGeom prst="rect">
            <a:avLst/>
          </a:prstGeom>
        </p:spPr>
        <p:txBody>
          <a:bodyPr vert="horz" lIns="81000" tIns="27000" rIns="81000" bIns="27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304747" marR="0" lvl="0" indent="-304747" algn="l" defTabSz="1218987" rtl="0" eaLnBrk="1" fontAlgn="auto" latinLnBrk="0" hangingPunct="1">
              <a:lnSpc>
                <a:spcPct val="105000"/>
              </a:lnSpc>
              <a:spcBef>
                <a:spcPts val="600"/>
              </a:spcBef>
              <a:spcAft>
                <a:spcPts val="600"/>
              </a:spcAft>
              <a:buClr>
                <a:srgbClr val="F2B254"/>
              </a:buClr>
              <a:buSzPct val="100000"/>
              <a:buFont typeface="Wingdings" panose="05000000000000000000" pitchFamily="2" charset="2"/>
              <a:buChar char="§"/>
              <a:tabLst/>
              <a:defRPr/>
            </a:pPr>
            <a:r>
              <a:rPr kumimoji="0" lang="en-US" sz="2550" b="0" i="0" u="none" strike="noStrike" kern="1200" cap="none" spc="0" normalizeH="0" baseline="0" noProof="0" dirty="0">
                <a:ln>
                  <a:noFill/>
                </a:ln>
                <a:solidFill>
                  <a:prstClr val="white"/>
                </a:solidFill>
                <a:effectLst/>
                <a:uLnTx/>
                <a:uFillTx/>
                <a:latin typeface="Calibri"/>
                <a:ea typeface="+mn-ea"/>
                <a:cs typeface="+mn-cs"/>
              </a:rPr>
              <a:t>Play with the command-line client </a:t>
            </a:r>
            <a:r>
              <a:rPr kumimoji="0" lang="en-US" sz="2550" b="1" i="0" u="none" strike="noStrike" kern="1200" cap="none" spc="0" normalizeH="0" baseline="0" noProof="1">
                <a:ln>
                  <a:noFill/>
                </a:ln>
                <a:solidFill>
                  <a:srgbClr val="FBEEC9">
                    <a:lumMod val="75000"/>
                  </a:srgbClr>
                </a:solidFill>
                <a:effectLst/>
                <a:uLnTx/>
                <a:uFillTx/>
                <a:latin typeface="Consolas" panose="020B0609020204030204" pitchFamily="49" charset="0"/>
                <a:ea typeface="+mn-ea"/>
                <a:cs typeface="Consolas" panose="020B0609020204030204" pitchFamily="49" charset="0"/>
              </a:rPr>
              <a:t>redis-cli</a:t>
            </a:r>
            <a:r>
              <a:rPr kumimoji="0" lang="en-US" sz="2550" b="0" i="0" u="none" strike="noStrike" kern="1200" cap="none" spc="0" normalizeH="0" baseline="0" noProof="0" dirty="0">
                <a:ln>
                  <a:noFill/>
                </a:ln>
                <a:solidFill>
                  <a:prstClr val="white"/>
                </a:solidFill>
                <a:effectLst/>
                <a:uLnTx/>
                <a:uFillTx/>
                <a:latin typeface="Calibri"/>
                <a:ea typeface="+mn-ea"/>
                <a:cs typeface="+mn-cs"/>
              </a:rPr>
              <a:t> </a:t>
            </a:r>
          </a:p>
          <a:p>
            <a:pPr marL="304747" marR="0" lvl="0" indent="-304747" algn="l" defTabSz="1218987" rtl="0" eaLnBrk="1" fontAlgn="auto" latinLnBrk="0" hangingPunct="1">
              <a:lnSpc>
                <a:spcPct val="105000"/>
              </a:lnSpc>
              <a:spcBef>
                <a:spcPts val="600"/>
              </a:spcBef>
              <a:spcAft>
                <a:spcPts val="600"/>
              </a:spcAft>
              <a:buClr>
                <a:srgbClr val="F2B254"/>
              </a:buClr>
              <a:buSzPct val="100000"/>
              <a:buFont typeface="Wingdings" panose="05000000000000000000" pitchFamily="2" charset="2"/>
              <a:buChar char="§"/>
              <a:tabLst/>
              <a:defRPr/>
            </a:pPr>
            <a:r>
              <a:rPr kumimoji="0" lang="en-US" sz="2550" b="0" i="0" u="none" strike="noStrike" kern="1200" cap="none" spc="0" normalizeH="0" baseline="0" noProof="0" dirty="0">
                <a:ln>
                  <a:noFill/>
                </a:ln>
                <a:solidFill>
                  <a:prstClr val="white"/>
                </a:solidFill>
                <a:effectLst/>
                <a:uLnTx/>
                <a:uFillTx/>
                <a:latin typeface="Calibri"/>
                <a:ea typeface="+mn-ea"/>
                <a:cs typeface="+mn-cs"/>
              </a:rPr>
              <a:t>Or play with Redis online at </a:t>
            </a:r>
            <a:r>
              <a:rPr kumimoji="0" lang="en-US" sz="2550" b="0" i="0" u="none" strike="noStrike" kern="1200" cap="none" spc="0" normalizeH="0" baseline="0" noProof="0" dirty="0">
                <a:ln>
                  <a:noFill/>
                </a:ln>
                <a:solidFill>
                  <a:prstClr val="white"/>
                </a:solidFill>
                <a:effectLst/>
                <a:uLnTx/>
                <a:uFillTx/>
                <a:latin typeface="Calibri"/>
                <a:ea typeface="+mn-ea"/>
                <a:cs typeface="+mn-cs"/>
                <a:hlinkClick r:id="rId2"/>
              </a:rPr>
              <a:t>http://try.redis.io</a:t>
            </a:r>
            <a:endParaRPr kumimoji="0" lang="en-US" sz="2550" b="0" i="0" u="none" strike="noStrike" kern="1200" cap="none" spc="0" normalizeH="0" baseline="0" noProof="0" dirty="0">
              <a:ln>
                <a:noFill/>
              </a:ln>
              <a:solidFill>
                <a:prstClr val="white"/>
              </a:solidFill>
              <a:effectLst/>
              <a:uLnTx/>
              <a:uFillTx/>
              <a:latin typeface="Calibri"/>
              <a:ea typeface="+mn-ea"/>
              <a:cs typeface="+mn-cs"/>
            </a:endParaRPr>
          </a:p>
          <a:p>
            <a:pPr marL="304747" marR="0" lvl="0" indent="-304747" algn="l" defTabSz="1218987" rtl="0" eaLnBrk="1" fontAlgn="auto" latinLnBrk="0" hangingPunct="1">
              <a:lnSpc>
                <a:spcPct val="105000"/>
              </a:lnSpc>
              <a:spcBef>
                <a:spcPts val="600"/>
              </a:spcBef>
              <a:spcAft>
                <a:spcPts val="600"/>
              </a:spcAft>
              <a:buClr>
                <a:srgbClr val="F2B254"/>
              </a:buClr>
              <a:buSzPct val="100000"/>
              <a:buFont typeface="Wingdings" panose="05000000000000000000" pitchFamily="2" charset="2"/>
              <a:buChar char="§"/>
              <a:tabLst/>
              <a:defRPr/>
            </a:pPr>
            <a:endParaRPr kumimoji="0" lang="en-US" sz="255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3989764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String Commands</a:t>
            </a:r>
          </a:p>
        </p:txBody>
      </p:sp>
      <p:sp>
        <p:nvSpPr>
          <p:cNvPr id="5"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Assigns a string value in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MGET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[keys]</a:t>
            </a:r>
            <a:endParaRPr lang="en-US" sz="2400" dirty="0"/>
          </a:p>
          <a:p>
            <a:pPr lvl="1">
              <a:lnSpc>
                <a:spcPct val="110000"/>
              </a:lnSpc>
            </a:pPr>
            <a:r>
              <a:rPr lang="en-US" sz="2250" dirty="0"/>
              <a:t>Returns the value by key / keys</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INCR</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DECR</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Increments / decrements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STRLEN</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length of a string</a:t>
            </a:r>
          </a:p>
        </p:txBody>
      </p:sp>
      <p:sp>
        <p:nvSpPr>
          <p:cNvPr id="7" name="Rectangle 6"/>
          <p:cNvSpPr>
            <a:spLocks noChangeArrowheads="1"/>
          </p:cNvSpPr>
          <p:nvPr/>
        </p:nvSpPr>
        <p:spPr bwMode="auto">
          <a:xfrm>
            <a:off x="4457700" y="961611"/>
            <a:ext cx="1943100" cy="415498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name "hi"</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"hi"</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name abc</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"abc"</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(nil)</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endPar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alibri"/>
              <a:ea typeface=""/>
              <a:cs typeface="Consolas" pitchFamily="49" charset="0"/>
            </a:endParaRPr>
          </a:p>
        </p:txBody>
      </p:sp>
      <p:sp>
        <p:nvSpPr>
          <p:cNvPr id="9" name="Rectangle 8"/>
          <p:cNvSpPr>
            <a:spLocks noChangeArrowheads="1"/>
          </p:cNvSpPr>
          <p:nvPr/>
        </p:nvSpPr>
        <p:spPr bwMode="auto">
          <a:xfrm>
            <a:off x="6603144" y="968782"/>
            <a:ext cx="2140807"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a 1234</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INCR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1235</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"12345"</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MGET a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"1235"</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"asdda"</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STRLEN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4</a:t>
            </a:r>
          </a:p>
        </p:txBody>
      </p:sp>
    </p:spTree>
    <p:extLst>
      <p:ext uri="{BB962C8B-B14F-4D97-AF65-F5344CB8AC3E}">
        <p14:creationId xmlns:p14="http://schemas.microsoft.com/office/powerpoint/2010/main" val="3260578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Keys</a:t>
            </a:r>
          </a:p>
        </p:txBody>
      </p:sp>
      <p:sp>
        <p:nvSpPr>
          <p:cNvPr id="5"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EXISTS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Checks whether a key exists</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TYPE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type of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DEL</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Deletes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EXPIRE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[t]</a:t>
            </a:r>
            <a:endParaRPr lang="en-US" sz="2400" dirty="0"/>
          </a:p>
          <a:p>
            <a:pPr lvl="1">
              <a:lnSpc>
                <a:spcPct val="110000"/>
              </a:lnSpc>
            </a:pPr>
            <a:r>
              <a:rPr lang="en-US" sz="2250" dirty="0"/>
              <a:t>Deletes a key after </a:t>
            </a:r>
            <a:r>
              <a:rPr lang="en-US" sz="2250" b="1" dirty="0">
                <a:solidFill>
                  <a:schemeClr val="tx2">
                    <a:lumMod val="75000"/>
                  </a:schemeClr>
                </a:solidFill>
                <a:latin typeface="Consolas" panose="020B0609020204030204" pitchFamily="49" charset="0"/>
                <a:cs typeface="Consolas" panose="020B0609020204030204" pitchFamily="49" charset="0"/>
              </a:rPr>
              <a:t>t</a:t>
            </a:r>
            <a:r>
              <a:rPr lang="en-US" sz="2250" dirty="0"/>
              <a:t> seconds</a:t>
            </a:r>
            <a:endParaRPr lang="en-US" dirty="0"/>
          </a:p>
          <a:p>
            <a:pPr lvl="1">
              <a:lnSpc>
                <a:spcPct val="110000"/>
              </a:lnSpc>
            </a:pPr>
            <a:endParaRPr lang="en-US" dirty="0"/>
          </a:p>
        </p:txBody>
      </p:sp>
      <p:sp>
        <p:nvSpPr>
          <p:cNvPr id="7" name="Rectangle 6"/>
          <p:cNvSpPr>
            <a:spLocks noChangeArrowheads="1"/>
          </p:cNvSpPr>
          <p:nvPr/>
        </p:nvSpPr>
        <p:spPr bwMode="auto">
          <a:xfrm>
            <a:off x="4514850" y="1143001"/>
            <a:ext cx="1943100" cy="355481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count 5</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TYPE count</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string</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EXISTS count</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DEL count</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EXISTS count</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0</a:t>
            </a:r>
          </a:p>
        </p:txBody>
      </p:sp>
      <p:sp>
        <p:nvSpPr>
          <p:cNvPr id="9" name="Rectangle 8"/>
          <p:cNvSpPr>
            <a:spLocks noChangeArrowheads="1"/>
          </p:cNvSpPr>
          <p:nvPr/>
        </p:nvSpPr>
        <p:spPr bwMode="auto">
          <a:xfrm>
            <a:off x="6774594" y="1143001"/>
            <a:ext cx="1855057" cy="355481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a 1234</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"1234"</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EXPIRE a 5</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EXISTS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EXISTS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0</a:t>
            </a:r>
          </a:p>
        </p:txBody>
      </p:sp>
    </p:spTree>
    <p:extLst>
      <p:ext uri="{BB962C8B-B14F-4D97-AF65-F5344CB8AC3E}">
        <p14:creationId xmlns:p14="http://schemas.microsoft.com/office/powerpoint/2010/main" val="3341635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Hashes (Hash Tables)</a:t>
            </a:r>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Assigns a value for given field</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HKEYS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fields (keys) is in a hash</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endParaRPr lang="en-US" sz="2400" dirty="0"/>
          </a:p>
          <a:p>
            <a:pPr lvl="1">
              <a:lnSpc>
                <a:spcPct val="110000"/>
              </a:lnSpc>
            </a:pPr>
            <a:r>
              <a:rPr lang="en-US" sz="2250" dirty="0"/>
              <a:t>Returns a value by fields from a hash</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HDEL</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endParaRPr lang="en-US" sz="2400" dirty="0"/>
          </a:p>
          <a:p>
            <a:pPr lvl="1">
              <a:lnSpc>
                <a:spcPct val="110000"/>
              </a:lnSpc>
            </a:pPr>
            <a:r>
              <a:rPr lang="en-US" sz="2250" dirty="0"/>
              <a:t>Deletes a fields from a hash</a:t>
            </a:r>
          </a:p>
        </p:txBody>
      </p:sp>
      <p:sp>
        <p:nvSpPr>
          <p:cNvPr id="9" name="Rectangle 8"/>
          <p:cNvSpPr>
            <a:spLocks noChangeArrowheads="1"/>
          </p:cNvSpPr>
          <p:nvPr/>
        </p:nvSpPr>
        <p:spPr bwMode="auto">
          <a:xfrm>
            <a:off x="531495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 name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 age 23</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HKEYS user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"age"</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HGET user age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"23"</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HDEL user age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p:txBody>
      </p:sp>
    </p:spTree>
    <p:extLst>
      <p:ext uri="{BB962C8B-B14F-4D97-AF65-F5344CB8AC3E}">
        <p14:creationId xmlns:p14="http://schemas.microsoft.com/office/powerpoint/2010/main" val="35905526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Lists</a:t>
            </a:r>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RPUSH</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LPUSH</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Appends / prepend an value to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LINDEX</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[index]</a:t>
            </a:r>
            <a:endParaRPr lang="en-US" sz="2400" dirty="0"/>
          </a:p>
          <a:p>
            <a:pPr lvl="1">
              <a:lnSpc>
                <a:spcPct val="110000"/>
              </a:lnSpc>
            </a:pPr>
            <a:r>
              <a:rPr lang="en-US" sz="2250" dirty="0"/>
              <a:t>Returns a value given index in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LLEN</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endParaRPr lang="en-US" sz="2400" dirty="0"/>
          </a:p>
          <a:p>
            <a:pPr lvl="1">
              <a:lnSpc>
                <a:spcPct val="110000"/>
              </a:lnSpc>
            </a:pPr>
            <a:r>
              <a:rPr lang="en-US" sz="2250" dirty="0"/>
              <a:t>Returns the length of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LRANGE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[start]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[count]</a:t>
            </a:r>
            <a:endParaRPr lang="en-US" sz="2400" dirty="0"/>
          </a:p>
          <a:p>
            <a:pPr lvl="1">
              <a:lnSpc>
                <a:spcPct val="110000"/>
              </a:lnSpc>
            </a:pPr>
            <a:r>
              <a:rPr lang="en-US" sz="2250" dirty="0"/>
              <a:t>Returns a sub-list (range of values)</a:t>
            </a:r>
          </a:p>
          <a:p>
            <a:pPr lvl="1">
              <a:lnSpc>
                <a:spcPct val="110000"/>
              </a:lnSpc>
            </a:pPr>
            <a:endParaRPr lang="en-US" sz="2100" dirty="0"/>
          </a:p>
        </p:txBody>
      </p:sp>
      <p:sp>
        <p:nvSpPr>
          <p:cNvPr id="9" name="Rectangle 8"/>
          <p:cNvSpPr>
            <a:spLocks noChangeArrowheads="1"/>
          </p:cNvSpPr>
          <p:nvPr/>
        </p:nvSpPr>
        <p:spPr bwMode="auto">
          <a:xfrm>
            <a:off x="531495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RPUSH names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LPUSH names Nakov</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LINDEX names 0</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"Nakov"</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LLEN names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2</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LRANGE names 0 100</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"Nakov"</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"peter"</a:t>
            </a:r>
          </a:p>
        </p:txBody>
      </p:sp>
    </p:spTree>
    <p:extLst>
      <p:ext uri="{BB962C8B-B14F-4D97-AF65-F5344CB8AC3E}">
        <p14:creationId xmlns:p14="http://schemas.microsoft.com/office/powerpoint/2010/main" val="3743325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371600" y="590550"/>
            <a:ext cx="5115913" cy="3831971"/>
          </a:xfrm>
          <a:prstGeom prst="rect">
            <a:avLst/>
          </a:prstGeom>
          <a:ln>
            <a:solidFill>
              <a:schemeClr val="accent1"/>
            </a:solidFill>
          </a:ln>
        </p:spPr>
      </p:pic>
    </p:spTree>
    <p:extLst>
      <p:ext uri="{BB962C8B-B14F-4D97-AF65-F5344CB8AC3E}">
        <p14:creationId xmlns:p14="http://schemas.microsoft.com/office/powerpoint/2010/main" val="68128157"/>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Sets</a:t>
            </a:r>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SADD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Appends a value to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SMEMBERS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endParaRPr lang="en-US" sz="2400" dirty="0"/>
          </a:p>
          <a:p>
            <a:pPr lvl="1">
              <a:lnSpc>
                <a:spcPct val="110000"/>
              </a:lnSpc>
            </a:pPr>
            <a:r>
              <a:rPr lang="en-US" sz="2250" dirty="0"/>
              <a:t>Returns the values from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SREM</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Deletes a value form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SCARD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endParaRPr lang="en-US" sz="2400" dirty="0"/>
          </a:p>
          <a:p>
            <a:pPr lvl="1">
              <a:lnSpc>
                <a:spcPct val="110000"/>
              </a:lnSpc>
            </a:pPr>
            <a:r>
              <a:rPr lang="en-US" sz="2250" dirty="0"/>
              <a:t>Returns the stack size (items count)</a:t>
            </a:r>
            <a:endParaRPr lang="en-US" sz="2100" dirty="0"/>
          </a:p>
        </p:txBody>
      </p:sp>
      <p:sp>
        <p:nvSpPr>
          <p:cNvPr id="9" name="Rectangle 8"/>
          <p:cNvSpPr>
            <a:spLocks noChangeArrowheads="1"/>
          </p:cNvSpPr>
          <p:nvPr/>
        </p:nvSpPr>
        <p:spPr bwMode="auto">
          <a:xfrm>
            <a:off x="514350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0</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 maria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SMEMBERS users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"maria"</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SREM users maria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p:txBody>
      </p:sp>
    </p:spTree>
    <p:extLst>
      <p:ext uri="{BB962C8B-B14F-4D97-AF65-F5344CB8AC3E}">
        <p14:creationId xmlns:p14="http://schemas.microsoft.com/office/powerpoint/2010/main" val="2920621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Sorted Sets</a:t>
            </a:r>
          </a:p>
        </p:txBody>
      </p:sp>
      <p:sp>
        <p:nvSpPr>
          <p:cNvPr id="8" name="Content Placeholder 2"/>
          <p:cNvSpPr>
            <a:spLocks noGrp="1"/>
          </p:cNvSpPr>
          <p:nvPr>
            <p:ph idx="1"/>
          </p:nvPr>
        </p:nvSpPr>
        <p:spPr>
          <a:xfrm>
            <a:off x="144001" y="4457700"/>
            <a:ext cx="8853617" cy="583407"/>
          </a:xfrm>
        </p:spPr>
        <p:txBody>
          <a:bodyPr>
            <a:normAutofit/>
          </a:bodyPr>
          <a:lstStyle/>
          <a:p>
            <a:pPr>
              <a:lnSpc>
                <a:spcPct val="110000"/>
              </a:lnSpc>
            </a:pPr>
            <a:r>
              <a:rPr lang="en-US" dirty="0"/>
              <a:t>Learn more at </a:t>
            </a:r>
            <a:r>
              <a:rPr lang="en-US" dirty="0">
                <a:hlinkClick r:id="rId2"/>
              </a:rPr>
              <a:t>http://redis.io/commands#sorted_set</a:t>
            </a:r>
            <a:endParaRPr lang="en-US" dirty="0"/>
          </a:p>
        </p:txBody>
      </p:sp>
      <p:sp>
        <p:nvSpPr>
          <p:cNvPr id="9" name="Rectangle 8"/>
          <p:cNvSpPr>
            <a:spLocks noChangeArrowheads="1"/>
          </p:cNvSpPr>
          <p:nvPr/>
        </p:nvSpPr>
        <p:spPr bwMode="auto">
          <a:xfrm>
            <a:off x="647551" y="869931"/>
            <a:ext cx="7753499" cy="343940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ZADD myzset 1 "one"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ZADD myzset 1 "uno"</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ZADD myzset 2 "two" 3 "three"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2</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ZRANGE myzset 0 -1 WITHSCORES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"one"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"1"</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a:t>
            </a:r>
          </a:p>
        </p:txBody>
      </p:sp>
    </p:spTree>
    <p:extLst>
      <p:ext uri="{BB962C8B-B14F-4D97-AF65-F5344CB8AC3E}">
        <p14:creationId xmlns:p14="http://schemas.microsoft.com/office/powerpoint/2010/main" val="3075494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52</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8" name="Content Placeholder 2"/>
          <p:cNvSpPr>
            <a:spLocks noGrp="1"/>
          </p:cNvSpPr>
          <p:nvPr>
            <p:ph idx="1"/>
          </p:nvPr>
        </p:nvSpPr>
        <p:spPr/>
        <p:txBody>
          <a:bodyPr>
            <a:normAutofit lnSpcReduction="10000"/>
          </a:bodyPr>
          <a:lstStyle/>
          <a:p>
            <a:pPr>
              <a:lnSpc>
                <a:spcPct val="110000"/>
              </a:lnSpc>
            </a:pPr>
            <a:r>
              <a:rPr lang="en-US" dirty="0"/>
              <a:t>First user subscribes to certain channel "</a:t>
            </a:r>
            <a:r>
              <a:rPr lang="en-US" b="1" dirty="0">
                <a:solidFill>
                  <a:schemeClr val="tx2">
                    <a:lumMod val="75000"/>
                  </a:schemeClr>
                </a:solidFill>
                <a:latin typeface="Consolas" panose="020B0609020204030204" pitchFamily="49" charset="0"/>
                <a:cs typeface="Consolas" panose="020B0609020204030204" pitchFamily="49" charset="0"/>
              </a:rPr>
              <a:t>news</a:t>
            </a:r>
            <a:r>
              <a:rPr lang="en-US" dirty="0"/>
              <a:t>"</a:t>
            </a:r>
          </a:p>
          <a:p>
            <a:pPr>
              <a:lnSpc>
                <a:spcPct val="110000"/>
              </a:lnSpc>
            </a:pPr>
            <a:endParaRPr lang="en-US" dirty="0"/>
          </a:p>
          <a:p>
            <a:pPr>
              <a:lnSpc>
                <a:spcPct val="110000"/>
              </a:lnSpc>
            </a:pPr>
            <a:endParaRPr lang="en-US" dirty="0"/>
          </a:p>
          <a:p>
            <a:pPr>
              <a:lnSpc>
                <a:spcPct val="110000"/>
              </a:lnSpc>
            </a:pPr>
            <a:endParaRPr lang="en-US" dirty="0"/>
          </a:p>
          <a:p>
            <a:pPr>
              <a:lnSpc>
                <a:spcPct val="110000"/>
              </a:lnSpc>
            </a:pPr>
            <a:r>
              <a:rPr lang="en-US" dirty="0"/>
              <a:t>Another user sends messages to the same channel "</a:t>
            </a:r>
            <a:r>
              <a:rPr lang="en-US" b="1" dirty="0">
                <a:solidFill>
                  <a:schemeClr val="tx2">
                    <a:lumMod val="75000"/>
                  </a:schemeClr>
                </a:solidFill>
                <a:latin typeface="Consolas" panose="020B0609020204030204" pitchFamily="49" charset="0"/>
                <a:cs typeface="Consolas" panose="020B0609020204030204" pitchFamily="49" charset="0"/>
              </a:rPr>
              <a:t>news</a:t>
            </a:r>
            <a:r>
              <a:rPr lang="en-US" dirty="0"/>
              <a:t>"</a:t>
            </a:r>
          </a:p>
          <a:p>
            <a:pPr lvl="1">
              <a:lnSpc>
                <a:spcPct val="110000"/>
              </a:lnSpc>
            </a:pPr>
            <a:endParaRPr lang="en-US" dirty="0"/>
          </a:p>
          <a:p>
            <a:pPr lvl="1">
              <a:lnSpc>
                <a:spcPct val="110000"/>
              </a:lnSpc>
            </a:pPr>
            <a:endParaRPr lang="en-US" dirty="0"/>
          </a:p>
          <a:p>
            <a:pPr>
              <a:lnSpc>
                <a:spcPct val="110000"/>
              </a:lnSpc>
            </a:pPr>
            <a:r>
              <a:rPr lang="en-US" dirty="0"/>
              <a:t>Learn more at</a:t>
            </a:r>
            <a:r>
              <a:rPr lang="bg-BG" dirty="0"/>
              <a:t> </a:t>
            </a:r>
            <a:r>
              <a:rPr lang="en-US" dirty="0">
                <a:hlinkClick r:id="rId2"/>
              </a:rPr>
              <a:t>http://redis.io/commands#pubsub</a:t>
            </a:r>
            <a:endParaRPr lang="en-US" dirty="0"/>
          </a:p>
        </p:txBody>
      </p:sp>
      <p:sp>
        <p:nvSpPr>
          <p:cNvPr id="4" name="Title 3"/>
          <p:cNvSpPr>
            <a:spLocks noGrp="1"/>
          </p:cNvSpPr>
          <p:nvPr>
            <p:ph type="title"/>
          </p:nvPr>
        </p:nvSpPr>
        <p:spPr/>
        <p:txBody>
          <a:bodyPr/>
          <a:lstStyle/>
          <a:p>
            <a:r>
              <a:rPr lang="en-US" dirty="0"/>
              <a:t>Publish / Subscribe Commands</a:t>
            </a:r>
          </a:p>
        </p:txBody>
      </p:sp>
      <p:sp>
        <p:nvSpPr>
          <p:cNvPr id="9" name="Rectangle 8"/>
          <p:cNvSpPr>
            <a:spLocks noChangeArrowheads="1"/>
          </p:cNvSpPr>
          <p:nvPr/>
        </p:nvSpPr>
        <p:spPr bwMode="auto">
          <a:xfrm>
            <a:off x="647551" y="1473622"/>
            <a:ext cx="7753499" cy="129266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SUBSCRIBE news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"subscribe"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"news"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3) (integer) 1</a:t>
            </a:r>
          </a:p>
        </p:txBody>
      </p:sp>
      <p:sp>
        <p:nvSpPr>
          <p:cNvPr id="6" name="Rectangle 5"/>
          <p:cNvSpPr>
            <a:spLocks noChangeArrowheads="1"/>
          </p:cNvSpPr>
          <p:nvPr/>
        </p:nvSpPr>
        <p:spPr bwMode="auto">
          <a:xfrm>
            <a:off x="658467" y="3502536"/>
            <a:ext cx="7753499" cy="6924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PUBLISH news "hello"</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p:txBody>
      </p:sp>
    </p:spTree>
    <p:extLst>
      <p:ext uri="{BB962C8B-B14F-4D97-AF65-F5344CB8AC3E}">
        <p14:creationId xmlns:p14="http://schemas.microsoft.com/office/powerpoint/2010/main" val="1667416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3" name="Content Placeholder 2"/>
          <p:cNvSpPr>
            <a:spLocks noGrp="1"/>
          </p:cNvSpPr>
          <p:nvPr>
            <p:ph idx="1"/>
          </p:nvPr>
        </p:nvSpPr>
        <p:spPr/>
        <p:txBody>
          <a:bodyPr/>
          <a:lstStyle/>
          <a:p>
            <a:r>
              <a:rPr lang="en-US" dirty="0"/>
              <a:t>Special naming can help using Redis as database</a:t>
            </a:r>
          </a:p>
        </p:txBody>
      </p:sp>
      <p:sp>
        <p:nvSpPr>
          <p:cNvPr id="4" name="Title 3"/>
          <p:cNvSpPr>
            <a:spLocks noGrp="1"/>
          </p:cNvSpPr>
          <p:nvPr>
            <p:ph type="title"/>
          </p:nvPr>
        </p:nvSpPr>
        <p:spPr/>
        <p:txBody>
          <a:bodyPr/>
          <a:lstStyle/>
          <a:p>
            <a:r>
              <a:rPr lang="en-US" dirty="0"/>
              <a:t>Using </a:t>
            </a:r>
            <a:r>
              <a:rPr lang="en-US" noProof="1"/>
              <a:t>Redis</a:t>
            </a:r>
            <a:r>
              <a:rPr lang="en-US" dirty="0"/>
              <a:t> as a Database</a:t>
            </a:r>
          </a:p>
        </p:txBody>
      </p:sp>
      <p:sp>
        <p:nvSpPr>
          <p:cNvPr id="5" name="Rectangle 4"/>
          <p:cNvSpPr>
            <a:spLocks noChangeArrowheads="1"/>
          </p:cNvSpPr>
          <p:nvPr/>
        </p:nvSpPr>
        <p:spPr bwMode="auto">
          <a:xfrm>
            <a:off x="476101" y="1615291"/>
            <a:ext cx="8096399" cy="30931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users:names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users:peter name "Peter Petrov"</a:t>
            </a:r>
            <a:endPar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endParaRP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users:peter email "pp@gmail.com"</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endPar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endParaRP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users:names maria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users:maria name "Maria Ivanova"</a:t>
            </a:r>
            <a:endPar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endParaRP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users:maria email "maria@yahoo.com"</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endPar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endParaRP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SMEMBERS users:names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HGETALL users:peter</a:t>
            </a:r>
          </a:p>
        </p:txBody>
      </p:sp>
      <p:sp>
        <p:nvSpPr>
          <p:cNvPr id="6" name="AutoShape 7"/>
          <p:cNvSpPr>
            <a:spLocks noChangeArrowheads="1"/>
          </p:cNvSpPr>
          <p:nvPr/>
        </p:nvSpPr>
        <p:spPr bwMode="auto">
          <a:xfrm>
            <a:off x="4229100" y="1344321"/>
            <a:ext cx="2645569" cy="402790"/>
          </a:xfrm>
          <a:prstGeom prst="wedgeRoundRectCallout">
            <a:avLst>
              <a:gd name="adj1" fmla="val -65731"/>
              <a:gd name="adj2" fmla="val 5655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Add a user "</a:t>
            </a: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anose="020B0609020204030204" pitchFamily="49" charset="0"/>
                <a:ea typeface="+mn-ea"/>
                <a:cs typeface="Consolas" panose="020B0609020204030204" pitchFamily="49" charset="0"/>
              </a:rPr>
              <a:t>peter</a:t>
            </a: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t>
            </a:r>
          </a:p>
        </p:txBody>
      </p:sp>
      <p:sp>
        <p:nvSpPr>
          <p:cNvPr id="7" name="AutoShape 7"/>
          <p:cNvSpPr>
            <a:spLocks noChangeArrowheads="1"/>
          </p:cNvSpPr>
          <p:nvPr/>
        </p:nvSpPr>
        <p:spPr bwMode="auto">
          <a:xfrm>
            <a:off x="6118017" y="2862407"/>
            <a:ext cx="2645569" cy="514350"/>
          </a:xfrm>
          <a:prstGeom prst="wedgeRoundRectCallout">
            <a:avLst>
              <a:gd name="adj1" fmla="val -64228"/>
              <a:gd name="adj2" fmla="val 3916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Add a user "</a:t>
            </a: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anose="020B0609020204030204" pitchFamily="49" charset="0"/>
                <a:ea typeface="+mn-ea"/>
                <a:cs typeface="Consolas" panose="020B0609020204030204" pitchFamily="49" charset="0"/>
              </a:rPr>
              <a:t>maria</a:t>
            </a: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t>
            </a:r>
          </a:p>
        </p:txBody>
      </p:sp>
      <p:sp>
        <p:nvSpPr>
          <p:cNvPr id="8" name="AutoShape 7"/>
          <p:cNvSpPr>
            <a:spLocks noChangeArrowheads="1"/>
          </p:cNvSpPr>
          <p:nvPr/>
        </p:nvSpPr>
        <p:spPr bwMode="auto">
          <a:xfrm>
            <a:off x="5943600" y="1874152"/>
            <a:ext cx="2819985" cy="853760"/>
          </a:xfrm>
          <a:prstGeom prst="wedgeRoundRectCallout">
            <a:avLst>
              <a:gd name="adj1" fmla="val -63078"/>
              <a:gd name="adj2" fmla="val -1832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Use "</a:t>
            </a: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anose="020B0609020204030204" pitchFamily="49" charset="0"/>
                <a:ea typeface="+mn-ea"/>
                <a:cs typeface="Consolas" panose="020B0609020204030204" pitchFamily="49" charset="0"/>
              </a:rPr>
              <a:t>users:peter</a:t>
            </a: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 as key to hold user data</a:t>
            </a:r>
          </a:p>
        </p:txBody>
      </p:sp>
      <p:sp>
        <p:nvSpPr>
          <p:cNvPr id="9" name="AutoShape 7"/>
          <p:cNvSpPr>
            <a:spLocks noChangeArrowheads="1"/>
          </p:cNvSpPr>
          <p:nvPr/>
        </p:nvSpPr>
        <p:spPr bwMode="auto">
          <a:xfrm>
            <a:off x="3734401" y="3829050"/>
            <a:ext cx="1866299" cy="361892"/>
          </a:xfrm>
          <a:prstGeom prst="wedgeRoundRectCallout">
            <a:avLst>
              <a:gd name="adj1" fmla="val -68051"/>
              <a:gd name="adj2" fmla="val 4170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List all users</a:t>
            </a:r>
          </a:p>
        </p:txBody>
      </p:sp>
      <p:sp>
        <p:nvSpPr>
          <p:cNvPr id="10" name="AutoShape 7"/>
          <p:cNvSpPr>
            <a:spLocks noChangeArrowheads="1"/>
          </p:cNvSpPr>
          <p:nvPr/>
        </p:nvSpPr>
        <p:spPr bwMode="auto">
          <a:xfrm>
            <a:off x="3734401" y="4326006"/>
            <a:ext cx="2209199" cy="641745"/>
          </a:xfrm>
          <a:prstGeom prst="wedgeRoundRectCallout">
            <a:avLst>
              <a:gd name="adj1" fmla="val -70301"/>
              <a:gd name="adj2" fmla="val -2179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List all properties for user "</a:t>
            </a: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anose="020B0609020204030204" pitchFamily="49" charset="0"/>
                <a:ea typeface="+mn-ea"/>
                <a:cs typeface="Consolas" panose="020B0609020204030204" pitchFamily="49" charset="0"/>
              </a:rPr>
              <a:t>peter</a:t>
            </a: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t>
            </a:r>
          </a:p>
        </p:txBody>
      </p:sp>
    </p:spTree>
    <p:extLst>
      <p:ext uri="{BB962C8B-B14F-4D97-AF65-F5344CB8AC3E}">
        <p14:creationId xmlns:p14="http://schemas.microsoft.com/office/powerpoint/2010/main" val="2837493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5" name="Content Placeholder 4"/>
          <p:cNvSpPr>
            <a:spLocks noGrp="1"/>
          </p:cNvSpPr>
          <p:nvPr>
            <p:ph idx="1"/>
          </p:nvPr>
        </p:nvSpPr>
        <p:spPr>
          <a:xfrm>
            <a:off x="144000" y="863341"/>
            <a:ext cx="8853616" cy="4177766"/>
          </a:xfrm>
        </p:spPr>
        <p:txBody>
          <a:bodyPr>
            <a:noAutofit/>
          </a:bodyPr>
          <a:lstStyle/>
          <a:p>
            <a:pPr marL="333375" indent="-333375">
              <a:lnSpc>
                <a:spcPct val="100000"/>
              </a:lnSpc>
              <a:buFontTx/>
              <a:buAutoNum type="arabicPeriod"/>
            </a:pPr>
            <a:r>
              <a:rPr lang="en-GB" dirty="0"/>
              <a:t>Redis is ultra-fast in-memory data store</a:t>
            </a:r>
          </a:p>
          <a:p>
            <a:pPr marL="571460" lvl="1" indent="-342900">
              <a:lnSpc>
                <a:spcPct val="100000"/>
              </a:lnSpc>
            </a:pPr>
            <a:r>
              <a:rPr lang="en-GB" dirty="0"/>
              <a:t>Not a database, used along with databases</a:t>
            </a:r>
          </a:p>
          <a:p>
            <a:pPr marL="333375" indent="-333375">
              <a:lnSpc>
                <a:spcPct val="100000"/>
              </a:lnSpc>
              <a:buFontTx/>
              <a:buAutoNum type="arabicPeriod"/>
            </a:pPr>
            <a:r>
              <a:rPr lang="en-GB" dirty="0"/>
              <a:t>Supports strings, numbers, lists, hashes,</a:t>
            </a:r>
            <a:br>
              <a:rPr lang="en-GB" dirty="0"/>
            </a:br>
            <a:r>
              <a:rPr lang="en-GB" dirty="0"/>
              <a:t>sets, sorted sets, publish / subscribe</a:t>
            </a:r>
            <a:br>
              <a:rPr lang="en-GB" dirty="0"/>
            </a:br>
            <a:r>
              <a:rPr lang="en-GB" dirty="0"/>
              <a:t>messaging</a:t>
            </a:r>
          </a:p>
          <a:p>
            <a:pPr marL="333375" indent="-333375">
              <a:lnSpc>
                <a:spcPct val="100000"/>
              </a:lnSpc>
              <a:buFontTx/>
              <a:buAutoNum type="arabicPeriod"/>
            </a:pPr>
            <a:r>
              <a:rPr lang="en-GB" dirty="0"/>
              <a:t>Used for caching / simple apps</a:t>
            </a:r>
            <a:endParaRPr lang="en-US" dirty="0"/>
          </a:p>
        </p:txBody>
      </p:sp>
      <p:sp>
        <p:nvSpPr>
          <p:cNvPr id="4" name="Title 3"/>
          <p:cNvSpPr>
            <a:spLocks noGrp="1"/>
          </p:cNvSpPr>
          <p:nvPr>
            <p:ph type="title"/>
          </p:nvPr>
        </p:nvSpPr>
        <p:spPr/>
        <p:txBody>
          <a:bodyPr>
            <a:normAutofit/>
          </a:bodyPr>
          <a:lstStyle/>
          <a:p>
            <a:r>
              <a:rPr lang="en-US" dirty="0"/>
              <a:t>Summary</a:t>
            </a:r>
          </a:p>
        </p:txBody>
      </p:sp>
      <p:pic>
        <p:nvPicPr>
          <p:cNvPr id="11" name="Picture 4" descr="D:\_WORK PROJECTS\Nakov\Presentation Slides Design\Question Summary Slide\Store\minions summary cop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7950" y="1151429"/>
            <a:ext cx="1828800" cy="1828800"/>
          </a:xfrm>
          <a:prstGeom prst="rect">
            <a:avLst/>
          </a:prstGeom>
          <a:noFill/>
        </p:spPr>
      </p:pic>
      <p:grpSp>
        <p:nvGrpSpPr>
          <p:cNvPr id="7" name="Group 6"/>
          <p:cNvGrpSpPr/>
          <p:nvPr/>
        </p:nvGrpSpPr>
        <p:grpSpPr>
          <a:xfrm>
            <a:off x="6233110" y="3429000"/>
            <a:ext cx="2311490" cy="1221094"/>
            <a:chOff x="998778" y="2709000"/>
            <a:chExt cx="7687634" cy="3510730"/>
          </a:xfrm>
        </p:grpSpPr>
        <p:pic>
          <p:nvPicPr>
            <p:cNvPr id="8" name="Picture 4"/>
            <p:cNvPicPr>
              <a:picLocks noChangeAspect="1" noChangeArrowheads="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98778" y="2709000"/>
              <a:ext cx="7687634" cy="3510730"/>
            </a:xfrm>
            <a:prstGeom prst="rect">
              <a:avLst/>
            </a:prstGeom>
            <a:ln>
              <a:noFill/>
            </a:ln>
            <a:effectLst>
              <a:softEdge rad="112500"/>
            </a:effectLst>
          </p:spPr>
        </p:pic>
        <p:sp>
          <p:nvSpPr>
            <p:cNvPr id="10" name="TextBox 9"/>
            <p:cNvSpPr txBox="1"/>
            <p:nvPr/>
          </p:nvSpPr>
          <p:spPr>
            <a:xfrm rot="21361232">
              <a:off x="1603866" y="3732944"/>
              <a:ext cx="6576452" cy="1327851"/>
            </a:xfrm>
            <a:prstGeom prst="rect">
              <a:avLst/>
            </a:prstGeom>
            <a:noFill/>
          </p:spPr>
          <p:txBody>
            <a:bodyPr wrap="none" rtlCol="0">
              <a:prstTxWarp prst="textCascadeUp">
                <a:avLst/>
              </a:prstTxWarp>
              <a:spAutoFit/>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US" sz="8025" b="1" i="0" u="none" strike="noStrike" kern="1200" cap="none" spc="0" normalizeH="0" baseline="0" noProof="0" dirty="0">
                  <a:ln w="3175">
                    <a:solidFill>
                      <a:srgbClr val="FFFFFF">
                        <a:alpha val="50000"/>
                      </a:srgbClr>
                    </a:solidFill>
                    <a:prstDash val="solid"/>
                  </a:ln>
                  <a:solidFill>
                    <a:srgbClr val="F0A22E">
                      <a:lumMod val="40000"/>
                      <a:lumOff val="60000"/>
                      <a:alpha val="49804"/>
                    </a:srgbClr>
                  </a:solidFill>
                  <a:effectLst>
                    <a:outerShdw blurRad="88900" sx="102000" sy="102000" algn="ctr" rotWithShape="0">
                      <a:prstClr val="black"/>
                    </a:outerShdw>
                  </a:effectLst>
                  <a:uLnTx/>
                  <a:uFillTx/>
                  <a:latin typeface="Calibri"/>
                  <a:ea typeface=""/>
                  <a:cs typeface="+mn-cs"/>
                </a:rPr>
                <a:t>Databases</a:t>
              </a:r>
            </a:p>
          </p:txBody>
        </p:sp>
      </p:grpSp>
    </p:spTree>
    <p:extLst>
      <p:ext uri="{BB962C8B-B14F-4D97-AF65-F5344CB8AC3E}">
        <p14:creationId xmlns:p14="http://schemas.microsoft.com/office/powerpoint/2010/main" val="16706309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err="1">
                <a:ln>
                  <a:noFill/>
                </a:ln>
                <a:solidFill>
                  <a:prstClr val="white"/>
                </a:solidFill>
                <a:effectLst/>
                <a:uLnTx/>
                <a:uFillTx/>
                <a:latin typeface="Calibri" charset="0"/>
                <a:ea typeface="ＭＳ Ｐゴシック" charset="-128"/>
                <a:cs typeface="+mn-cs"/>
              </a:rPr>
              <a:t>DynamoDB</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55</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(F18):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13  --   No SQL, Normalization</a:t>
            </a:r>
          </a:p>
        </p:txBody>
      </p:sp>
    </p:spTree>
    <p:extLst>
      <p:ext uri="{BB962C8B-B14F-4D97-AF65-F5344CB8AC3E}">
        <p14:creationId xmlns:p14="http://schemas.microsoft.com/office/powerpoint/2010/main" val="2743260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DynamoDB</a:t>
            </a:r>
            <a:r>
              <a:rPr lang="en-US" dirty="0"/>
              <a:t> Data Model</a:t>
            </a:r>
          </a:p>
        </p:txBody>
      </p:sp>
      <p:pic>
        <p:nvPicPr>
          <p:cNvPr id="4" name="Picture 3"/>
          <p:cNvPicPr>
            <a:picLocks noChangeAspect="1"/>
          </p:cNvPicPr>
          <p:nvPr/>
        </p:nvPicPr>
        <p:blipFill>
          <a:blip r:embed="rId2"/>
          <a:stretch>
            <a:fillRect/>
          </a:stretch>
        </p:blipFill>
        <p:spPr>
          <a:xfrm>
            <a:off x="381000" y="514350"/>
            <a:ext cx="7252962" cy="4136095"/>
          </a:xfrm>
          <a:prstGeom prst="rect">
            <a:avLst/>
          </a:prstGeom>
        </p:spPr>
      </p:pic>
      <p:sp>
        <p:nvSpPr>
          <p:cNvPr id="5" name="Rectangle 4"/>
          <p:cNvSpPr/>
          <p:nvPr/>
        </p:nvSpPr>
        <p:spPr>
          <a:xfrm>
            <a:off x="3124200" y="514350"/>
            <a:ext cx="5486400" cy="646331"/>
          </a:xfrm>
          <a:prstGeom prst="rect">
            <a:avLst/>
          </a:prstGeom>
          <a:solidFill>
            <a:schemeClr val="bg1"/>
          </a:solid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www.slideshare.net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AmazonWebServices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/introduction-to-amazon-dynamodb-73191648</a:t>
            </a:r>
          </a:p>
        </p:txBody>
      </p:sp>
    </p:spTree>
    <p:extLst>
      <p:ext uri="{BB962C8B-B14F-4D97-AF65-F5344CB8AC3E}">
        <p14:creationId xmlns:p14="http://schemas.microsoft.com/office/powerpoint/2010/main" val="296848022"/>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DynamoDB</a:t>
            </a:r>
            <a:r>
              <a:rPr lang="en-US" dirty="0"/>
              <a:t> Data Model</a:t>
            </a:r>
          </a:p>
        </p:txBody>
      </p:sp>
      <p:pic>
        <p:nvPicPr>
          <p:cNvPr id="3" name="Picture 2"/>
          <p:cNvPicPr>
            <a:picLocks noChangeAspect="1"/>
          </p:cNvPicPr>
          <p:nvPr/>
        </p:nvPicPr>
        <p:blipFill>
          <a:blip r:embed="rId2"/>
          <a:stretch>
            <a:fillRect/>
          </a:stretch>
        </p:blipFill>
        <p:spPr>
          <a:xfrm>
            <a:off x="533400" y="590550"/>
            <a:ext cx="7312058" cy="4019649"/>
          </a:xfrm>
          <a:prstGeom prst="rect">
            <a:avLst/>
          </a:prstGeom>
        </p:spPr>
      </p:pic>
    </p:spTree>
    <p:extLst>
      <p:ext uri="{BB962C8B-B14F-4D97-AF65-F5344CB8AC3E}">
        <p14:creationId xmlns:p14="http://schemas.microsoft.com/office/powerpoint/2010/main" val="3370497252"/>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DynamoDB</a:t>
            </a:r>
            <a:endParaRPr lang="en-US" dirty="0"/>
          </a:p>
        </p:txBody>
      </p:sp>
      <p:pic>
        <p:nvPicPr>
          <p:cNvPr id="4" name="Picture 3"/>
          <p:cNvPicPr>
            <a:picLocks noChangeAspect="1"/>
          </p:cNvPicPr>
          <p:nvPr/>
        </p:nvPicPr>
        <p:blipFill>
          <a:blip r:embed="rId2"/>
          <a:stretch>
            <a:fillRect/>
          </a:stretch>
        </p:blipFill>
        <p:spPr>
          <a:xfrm>
            <a:off x="381000" y="514350"/>
            <a:ext cx="7327300" cy="4114800"/>
          </a:xfrm>
          <a:prstGeom prst="rect">
            <a:avLst/>
          </a:prstGeom>
        </p:spPr>
      </p:pic>
    </p:spTree>
    <p:extLst>
      <p:ext uri="{BB962C8B-B14F-4D97-AF65-F5344CB8AC3E}">
        <p14:creationId xmlns:p14="http://schemas.microsoft.com/office/powerpoint/2010/main" val="1896556373"/>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DynamoDB</a:t>
            </a:r>
            <a:r>
              <a:rPr lang="en-US" dirty="0"/>
              <a:t> Hashing</a:t>
            </a:r>
          </a:p>
        </p:txBody>
      </p:sp>
      <p:pic>
        <p:nvPicPr>
          <p:cNvPr id="4" name="Picture 3"/>
          <p:cNvPicPr>
            <a:picLocks noChangeAspect="1"/>
          </p:cNvPicPr>
          <p:nvPr/>
        </p:nvPicPr>
        <p:blipFill>
          <a:blip r:embed="rId2"/>
          <a:stretch>
            <a:fillRect/>
          </a:stretch>
        </p:blipFill>
        <p:spPr>
          <a:xfrm>
            <a:off x="1219200" y="590550"/>
            <a:ext cx="5861109" cy="4128193"/>
          </a:xfrm>
          <a:prstGeom prst="rect">
            <a:avLst/>
          </a:prstGeom>
        </p:spPr>
      </p:pic>
    </p:spTree>
    <p:extLst>
      <p:ext uri="{BB962C8B-B14F-4D97-AF65-F5344CB8AC3E}">
        <p14:creationId xmlns:p14="http://schemas.microsoft.com/office/powerpoint/2010/main" val="3955702111"/>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371600" y="401184"/>
            <a:ext cx="5623639" cy="4019404"/>
          </a:xfrm>
          <a:prstGeom prst="rect">
            <a:avLst/>
          </a:prstGeom>
        </p:spPr>
      </p:pic>
    </p:spTree>
    <p:extLst>
      <p:ext uri="{BB962C8B-B14F-4D97-AF65-F5344CB8AC3E}">
        <p14:creationId xmlns:p14="http://schemas.microsoft.com/office/powerpoint/2010/main" val="421150848"/>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Scalability</a:t>
            </a:r>
          </a:p>
        </p:txBody>
      </p:sp>
      <p:pic>
        <p:nvPicPr>
          <p:cNvPr id="3" name="Picture 2"/>
          <p:cNvPicPr>
            <a:picLocks noChangeAspect="1"/>
          </p:cNvPicPr>
          <p:nvPr/>
        </p:nvPicPr>
        <p:blipFill>
          <a:blip r:embed="rId2"/>
          <a:stretch>
            <a:fillRect/>
          </a:stretch>
        </p:blipFill>
        <p:spPr>
          <a:xfrm>
            <a:off x="838200" y="590550"/>
            <a:ext cx="7315200" cy="4096823"/>
          </a:xfrm>
          <a:prstGeom prst="rect">
            <a:avLst/>
          </a:prstGeom>
        </p:spPr>
      </p:pic>
    </p:spTree>
    <p:extLst>
      <p:ext uri="{BB962C8B-B14F-4D97-AF65-F5344CB8AC3E}">
        <p14:creationId xmlns:p14="http://schemas.microsoft.com/office/powerpoint/2010/main" val="2723192126"/>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 Nothing Architecture</a:t>
            </a:r>
          </a:p>
        </p:txBody>
      </p:sp>
      <p:pic>
        <p:nvPicPr>
          <p:cNvPr id="4" name="Picture 3"/>
          <p:cNvPicPr>
            <a:picLocks noChangeAspect="1"/>
          </p:cNvPicPr>
          <p:nvPr/>
        </p:nvPicPr>
        <p:blipFill>
          <a:blip r:embed="rId2"/>
          <a:stretch>
            <a:fillRect/>
          </a:stretch>
        </p:blipFill>
        <p:spPr>
          <a:xfrm>
            <a:off x="1143000" y="438150"/>
            <a:ext cx="5635220" cy="4230832"/>
          </a:xfrm>
          <a:prstGeom prst="rect">
            <a:avLst/>
          </a:prstGeom>
        </p:spPr>
      </p:pic>
    </p:spTree>
    <p:extLst>
      <p:ext uri="{BB962C8B-B14F-4D97-AF65-F5344CB8AC3E}">
        <p14:creationId xmlns:p14="http://schemas.microsoft.com/office/powerpoint/2010/main" val="520444458"/>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Code</a:t>
            </a:r>
          </a:p>
        </p:txBody>
      </p:sp>
      <p:pic>
        <p:nvPicPr>
          <p:cNvPr id="4" name="Picture 3"/>
          <p:cNvPicPr>
            <a:picLocks noChangeAspect="1"/>
          </p:cNvPicPr>
          <p:nvPr/>
        </p:nvPicPr>
        <p:blipFill>
          <a:blip r:embed="rId2"/>
          <a:stretch>
            <a:fillRect/>
          </a:stretch>
        </p:blipFill>
        <p:spPr>
          <a:xfrm>
            <a:off x="245097" y="2463800"/>
            <a:ext cx="3506367" cy="2178050"/>
          </a:xfrm>
          <a:prstGeom prst="rect">
            <a:avLst/>
          </a:prstGeom>
        </p:spPr>
      </p:pic>
      <p:pic>
        <p:nvPicPr>
          <p:cNvPr id="5" name="Picture 4"/>
          <p:cNvPicPr>
            <a:picLocks noChangeAspect="1"/>
          </p:cNvPicPr>
          <p:nvPr/>
        </p:nvPicPr>
        <p:blipFill>
          <a:blip r:embed="rId3"/>
          <a:stretch>
            <a:fillRect/>
          </a:stretch>
        </p:blipFill>
        <p:spPr>
          <a:xfrm>
            <a:off x="2743200" y="88900"/>
            <a:ext cx="3501843" cy="2374900"/>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5562600" y="1047750"/>
            <a:ext cx="3279062" cy="3562350"/>
          </a:xfrm>
          <a:prstGeom prst="rect">
            <a:avLst/>
          </a:prstGeom>
          <a:ln>
            <a:solidFill>
              <a:schemeClr val="tx1"/>
            </a:solidFill>
          </a:ln>
        </p:spPr>
      </p:pic>
    </p:spTree>
    <p:extLst>
      <p:ext uri="{BB962C8B-B14F-4D97-AF65-F5344CB8AC3E}">
        <p14:creationId xmlns:p14="http://schemas.microsoft.com/office/powerpoint/2010/main" val="3640353732"/>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Code</a:t>
            </a:r>
          </a:p>
        </p:txBody>
      </p:sp>
      <p:pic>
        <p:nvPicPr>
          <p:cNvPr id="3" name="Picture 2"/>
          <p:cNvPicPr>
            <a:picLocks noChangeAspect="1"/>
          </p:cNvPicPr>
          <p:nvPr/>
        </p:nvPicPr>
        <p:blipFill>
          <a:blip r:embed="rId2"/>
          <a:stretch>
            <a:fillRect/>
          </a:stretch>
        </p:blipFill>
        <p:spPr>
          <a:xfrm>
            <a:off x="152400" y="895350"/>
            <a:ext cx="3193205" cy="3035300"/>
          </a:xfrm>
          <a:prstGeom prst="rect">
            <a:avLst/>
          </a:prstGeom>
        </p:spPr>
      </p:pic>
      <p:pic>
        <p:nvPicPr>
          <p:cNvPr id="8" name="Picture 7"/>
          <p:cNvPicPr>
            <a:picLocks noChangeAspect="1"/>
          </p:cNvPicPr>
          <p:nvPr/>
        </p:nvPicPr>
        <p:blipFill>
          <a:blip r:embed="rId3"/>
          <a:stretch>
            <a:fillRect/>
          </a:stretch>
        </p:blipFill>
        <p:spPr>
          <a:xfrm>
            <a:off x="4343400" y="133350"/>
            <a:ext cx="3939457" cy="4518025"/>
          </a:xfrm>
          <a:prstGeom prst="rect">
            <a:avLst/>
          </a:prstGeom>
        </p:spPr>
      </p:pic>
    </p:spTree>
    <p:extLst>
      <p:ext uri="{BB962C8B-B14F-4D97-AF65-F5344CB8AC3E}">
        <p14:creationId xmlns:p14="http://schemas.microsoft.com/office/powerpoint/2010/main" val="3725020551"/>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29200" y="0"/>
            <a:ext cx="4185372" cy="4552950"/>
          </a:xfrm>
          <a:prstGeom prst="rect">
            <a:avLst/>
          </a:prstGeom>
        </p:spPr>
      </p:pic>
      <p:sp>
        <p:nvSpPr>
          <p:cNvPr id="2" name="Title 1"/>
          <p:cNvSpPr>
            <a:spLocks noGrp="1"/>
          </p:cNvSpPr>
          <p:nvPr>
            <p:ph type="title"/>
          </p:nvPr>
        </p:nvSpPr>
        <p:spPr/>
        <p:txBody>
          <a:bodyPr/>
          <a:lstStyle/>
          <a:p>
            <a:r>
              <a:rPr lang="en-US" dirty="0" err="1"/>
              <a:t>DynamoDB</a:t>
            </a:r>
            <a:r>
              <a:rPr lang="en-US" dirty="0"/>
              <a:t> Summary</a:t>
            </a:r>
          </a:p>
        </p:txBody>
      </p:sp>
      <p:sp>
        <p:nvSpPr>
          <p:cNvPr id="3" name="Content Placeholder 2"/>
          <p:cNvSpPr>
            <a:spLocks noGrp="1"/>
          </p:cNvSpPr>
          <p:nvPr>
            <p:ph sz="half" idx="1"/>
          </p:nvPr>
        </p:nvSpPr>
        <p:spPr>
          <a:xfrm>
            <a:off x="228600" y="590550"/>
            <a:ext cx="5181600" cy="3924694"/>
          </a:xfrm>
        </p:spPr>
        <p:txBody>
          <a:bodyPr/>
          <a:lstStyle/>
          <a:p>
            <a:r>
              <a:rPr lang="en-US" dirty="0"/>
              <a:t>Achieves much greater scalability and performance than RDBMs</a:t>
            </a:r>
          </a:p>
          <a:p>
            <a:r>
              <a:rPr lang="en-US" dirty="0"/>
              <a:t>Does not support some RDBMs capabilities:</a:t>
            </a:r>
          </a:p>
          <a:p>
            <a:pPr lvl="1"/>
            <a:r>
              <a:rPr lang="en-US" dirty="0"/>
              <a:t>Referential integrity.</a:t>
            </a:r>
          </a:p>
          <a:p>
            <a:pPr lvl="1"/>
            <a:r>
              <a:rPr lang="en-US" dirty="0"/>
              <a:t>JOIN</a:t>
            </a:r>
          </a:p>
          <a:p>
            <a:pPr lvl="1"/>
            <a:r>
              <a:rPr lang="en-US" dirty="0"/>
              <a:t>Queries limited to key fields.</a:t>
            </a:r>
          </a:p>
          <a:p>
            <a:pPr lvl="1"/>
            <a:r>
              <a:rPr lang="en-US" dirty="0"/>
              <a:t>Non-key field queries are always scans.</a:t>
            </a:r>
          </a:p>
          <a:p>
            <a:r>
              <a:rPr lang="en-US" dirty="0"/>
              <a:t>Data model better fit for </a:t>
            </a:r>
            <a:r>
              <a:rPr lang="en-US" i="1" dirty="0"/>
              <a:t>semi-structured</a:t>
            </a:r>
            <a:r>
              <a:rPr lang="en-US" dirty="0"/>
              <a:t> data models and good fit for JSON</a:t>
            </a:r>
          </a:p>
          <a:p>
            <a:pPr lvl="1"/>
            <a:r>
              <a:rPr lang="en-US" dirty="0"/>
              <a:t>Maps</a:t>
            </a:r>
          </a:p>
          <a:p>
            <a:pPr lvl="1"/>
            <a:r>
              <a:rPr lang="en-US" dirty="0"/>
              <a:t>Lists</a:t>
            </a:r>
          </a:p>
        </p:txBody>
      </p:sp>
    </p:spTree>
    <p:extLst>
      <p:ext uri="{BB962C8B-B14F-4D97-AF65-F5344CB8AC3E}">
        <p14:creationId xmlns:p14="http://schemas.microsoft.com/office/powerpoint/2010/main" val="216551947"/>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CAP Theorem</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7</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12  --  Transactions, NoSQL</a:t>
            </a:r>
          </a:p>
        </p:txBody>
      </p:sp>
    </p:spTree>
    <p:extLst>
      <p:ext uri="{BB962C8B-B14F-4D97-AF65-F5344CB8AC3E}">
        <p14:creationId xmlns:p14="http://schemas.microsoft.com/office/powerpoint/2010/main" val="608459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ACID</a:t>
            </a:r>
            <a:endParaRPr lang="en-US" sz="1600" dirty="0"/>
          </a:p>
        </p:txBody>
      </p:sp>
      <p:pic>
        <p:nvPicPr>
          <p:cNvPr id="3" name="Picture 2"/>
          <p:cNvPicPr>
            <a:picLocks noChangeAspect="1"/>
          </p:cNvPicPr>
          <p:nvPr/>
        </p:nvPicPr>
        <p:blipFill>
          <a:blip r:embed="rId2"/>
          <a:stretch>
            <a:fillRect/>
          </a:stretch>
        </p:blipFill>
        <p:spPr>
          <a:xfrm>
            <a:off x="685800" y="666750"/>
            <a:ext cx="6883400" cy="3792894"/>
          </a:xfrm>
          <a:prstGeom prst="rect">
            <a:avLst/>
          </a:prstGeom>
        </p:spPr>
      </p:pic>
    </p:spTree>
    <p:extLst>
      <p:ext uri="{BB962C8B-B14F-4D97-AF65-F5344CB8AC3E}">
        <p14:creationId xmlns:p14="http://schemas.microsoft.com/office/powerpoint/2010/main" val="1161948753"/>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 Theorem</a:t>
            </a:r>
          </a:p>
        </p:txBody>
      </p:sp>
      <p:sp>
        <p:nvSpPr>
          <p:cNvPr id="4" name="Content Placeholder 3"/>
          <p:cNvSpPr>
            <a:spLocks noGrp="1"/>
          </p:cNvSpPr>
          <p:nvPr>
            <p:ph sz="half" idx="1"/>
          </p:nvPr>
        </p:nvSpPr>
        <p:spPr>
          <a:xfrm>
            <a:off x="228600" y="655209"/>
            <a:ext cx="3581400" cy="3545980"/>
          </a:xfrm>
        </p:spPr>
        <p:txBody>
          <a:bodyPr>
            <a:normAutofit fontScale="92500"/>
          </a:bodyPr>
          <a:lstStyle/>
          <a:p>
            <a:pPr>
              <a:lnSpc>
                <a:spcPct val="110000"/>
              </a:lnSpc>
              <a:spcBef>
                <a:spcPts val="0"/>
              </a:spcBef>
            </a:pPr>
            <a:r>
              <a:rPr lang="en-US" dirty="0"/>
              <a:t>Consistency</a:t>
            </a:r>
          </a:p>
          <a:p>
            <a:pPr marL="685800" lvl="2" indent="0">
              <a:lnSpc>
                <a:spcPct val="110000"/>
              </a:lnSpc>
              <a:spcBef>
                <a:spcPts val="0"/>
              </a:spcBef>
              <a:buNone/>
            </a:pPr>
            <a:r>
              <a:rPr lang="en-US" dirty="0"/>
              <a:t>Every read receives the most recent write or an error.</a:t>
            </a:r>
          </a:p>
          <a:p>
            <a:pPr marL="685800" lvl="2" indent="0">
              <a:lnSpc>
                <a:spcPct val="110000"/>
              </a:lnSpc>
              <a:spcBef>
                <a:spcPts val="0"/>
              </a:spcBef>
              <a:buNone/>
            </a:pPr>
            <a:endParaRPr lang="en-US" dirty="0"/>
          </a:p>
          <a:p>
            <a:pPr marL="290512" indent="-285750">
              <a:lnSpc>
                <a:spcPct val="110000"/>
              </a:lnSpc>
              <a:spcBef>
                <a:spcPts val="0"/>
              </a:spcBef>
            </a:pPr>
            <a:r>
              <a:rPr lang="en-US" dirty="0"/>
              <a:t>Availability</a:t>
            </a:r>
          </a:p>
          <a:p>
            <a:pPr marL="685800" lvl="2" indent="0">
              <a:lnSpc>
                <a:spcPct val="110000"/>
              </a:lnSpc>
              <a:spcBef>
                <a:spcPts val="0"/>
              </a:spcBef>
              <a:buNone/>
            </a:pPr>
            <a:r>
              <a:rPr lang="en-US" dirty="0"/>
              <a:t>Every request receives a (non-error) response – without guarantee that it contains the most recent write.</a:t>
            </a:r>
          </a:p>
          <a:p>
            <a:pPr marL="685800" lvl="2" indent="0">
              <a:lnSpc>
                <a:spcPct val="110000"/>
              </a:lnSpc>
              <a:spcBef>
                <a:spcPts val="0"/>
              </a:spcBef>
              <a:buNone/>
            </a:pPr>
            <a:endParaRPr lang="en-US" dirty="0"/>
          </a:p>
          <a:p>
            <a:pPr marL="290512" indent="-285750">
              <a:lnSpc>
                <a:spcPct val="110000"/>
              </a:lnSpc>
              <a:spcBef>
                <a:spcPts val="0"/>
              </a:spcBef>
            </a:pPr>
            <a:r>
              <a:rPr lang="en-US" dirty="0"/>
              <a:t>Partition Tolerance</a:t>
            </a:r>
          </a:p>
          <a:p>
            <a:pPr marL="685800" lvl="2" indent="0">
              <a:lnSpc>
                <a:spcPct val="110000"/>
              </a:lnSpc>
              <a:spcBef>
                <a:spcPts val="0"/>
              </a:spcBef>
              <a:buNone/>
            </a:pPr>
            <a:r>
              <a:rPr lang="en-US" dirty="0"/>
              <a:t>The system continues to operate despite an arbitrary number of messages being dropped (or delayed) by the network between nodes</a:t>
            </a:r>
          </a:p>
        </p:txBody>
      </p:sp>
      <p:pic>
        <p:nvPicPr>
          <p:cNvPr id="3" name="Picture 2"/>
          <p:cNvPicPr>
            <a:picLocks noChangeAspect="1"/>
          </p:cNvPicPr>
          <p:nvPr/>
        </p:nvPicPr>
        <p:blipFill>
          <a:blip r:embed="rId2"/>
          <a:stretch>
            <a:fillRect/>
          </a:stretch>
        </p:blipFill>
        <p:spPr>
          <a:xfrm>
            <a:off x="3982994" y="390071"/>
            <a:ext cx="5060302" cy="3819871"/>
          </a:xfrm>
          <a:prstGeom prst="rect">
            <a:avLst/>
          </a:prstGeom>
        </p:spPr>
      </p:pic>
    </p:spTree>
    <p:extLst>
      <p:ext uri="{BB962C8B-B14F-4D97-AF65-F5344CB8AC3E}">
        <p14:creationId xmlns:p14="http://schemas.microsoft.com/office/powerpoint/2010/main" val="1803889500"/>
      </p:ext>
    </p:extLst>
  </p:cSld>
  <p:clrMapOvr>
    <a:masterClrMapping/>
  </p:clrMapOvr>
  <p:transition spd="med">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documentManagement/types"/>
    <ds:schemaRef ds:uri="http://purl.org/dc/terms/"/>
    <ds:schemaRef ds:uri="http://schemas.microsoft.com/office/2006/metadata/properties"/>
    <ds:schemaRef ds:uri="http://www.w3.org/XML/1998/namespace"/>
    <ds:schemaRef ds:uri="http://schemas.microsoft.com/office/infopath/2007/PartnerControls"/>
    <ds:schemaRef ds:uri="http://purl.org/dc/dcmitype/"/>
    <ds:schemaRef ds:uri="http://schemas.openxmlformats.org/package/2006/metadata/core-properties"/>
    <ds:schemaRef ds:uri="http://schemas.microsoft.com/sharepoint/v3/fields"/>
    <ds:schemaRef ds:uri="http://purl.org/dc/elements/1.1/"/>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15653</TotalTime>
  <Words>1905</Words>
  <Application>Microsoft Macintosh PowerPoint</Application>
  <PresentationFormat>On-screen Show (16:9)</PresentationFormat>
  <Paragraphs>378</Paragraphs>
  <Slides>64</Slides>
  <Notes>10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64</vt:i4>
      </vt:variant>
    </vt:vector>
  </HeadingPairs>
  <TitlesOfParts>
    <vt:vector size="75" baseType="lpstr">
      <vt:lpstr>Arial</vt:lpstr>
      <vt:lpstr>Calibri</vt:lpstr>
      <vt:lpstr>Century Schoolbook</vt:lpstr>
      <vt:lpstr>Consolas</vt:lpstr>
      <vt:lpstr>Museo For Dell</vt:lpstr>
      <vt:lpstr>Museo Sans For Dell</vt:lpstr>
      <vt:lpstr>OpenSans</vt:lpstr>
      <vt:lpstr>Wingdings</vt:lpstr>
      <vt:lpstr>Office Theme</vt:lpstr>
      <vt:lpstr>1_Office Theme</vt:lpstr>
      <vt:lpstr>SoftUni 16x9</vt:lpstr>
      <vt:lpstr>PowerPoint Presentation</vt:lpstr>
      <vt:lpstr>PowerPoint Presentation</vt:lpstr>
      <vt:lpstr>Overview (I) (https://en.wikipedia.org/wiki/NoSQL)</vt:lpstr>
      <vt:lpstr>Overview (I) (https://en.wikipedia.org/wiki/NoSQL)</vt:lpstr>
      <vt:lpstr>One Taxonomy</vt:lpstr>
      <vt:lpstr>Another Taxonomy</vt:lpstr>
      <vt:lpstr>PowerPoint Presentation</vt:lpstr>
      <vt:lpstr>ACID</vt:lpstr>
      <vt:lpstr>CAP Theorem</vt:lpstr>
      <vt:lpstr>Consistency Models</vt:lpstr>
      <vt:lpstr>Eventual Consistency</vt:lpstr>
      <vt:lpstr>PowerPoint Presentation</vt:lpstr>
      <vt:lpstr>Graph Database</vt:lpstr>
      <vt:lpstr>Neo4J Graph Query</vt:lpstr>
      <vt:lpstr>Why Graph Databases?</vt:lpstr>
      <vt:lpstr>PowerPoint Presentation</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Recommend</vt:lpstr>
      <vt:lpstr>PowerPoint Presentation</vt:lpstr>
      <vt:lpstr>PowerPoint Presentation</vt:lpstr>
      <vt:lpstr>PowerPoint Presentation</vt:lpstr>
      <vt:lpstr>PowerPoint Presentation</vt:lpstr>
      <vt:lpstr>Facebook Graph API</vt:lpstr>
      <vt:lpstr>Facebook Graph API</vt:lpstr>
      <vt:lpstr>Facebook Graph API – Examples </vt:lpstr>
      <vt:lpstr>Facebook Graph API – Examples </vt:lpstr>
      <vt:lpstr>Facebook Applications</vt:lpstr>
      <vt:lpstr>PowerPoint Presentation</vt:lpstr>
      <vt:lpstr>PowerPoint Presentation</vt:lpstr>
      <vt:lpstr>PowerPoint Presentation</vt:lpstr>
      <vt:lpstr>Graph Databases</vt:lpstr>
      <vt:lpstr>PowerPoint Presentation</vt:lpstr>
      <vt:lpstr>Redis</vt:lpstr>
      <vt:lpstr>Redis</vt:lpstr>
      <vt:lpstr>What is Redis?</vt:lpstr>
      <vt:lpstr>Redis: Features</vt:lpstr>
      <vt:lpstr>Redis: Data Model</vt:lpstr>
      <vt:lpstr>Redis: Commands</vt:lpstr>
      <vt:lpstr>String Commands</vt:lpstr>
      <vt:lpstr>Working with Keys</vt:lpstr>
      <vt:lpstr>Working with Hashes (Hash Tables)</vt:lpstr>
      <vt:lpstr>Working with Lists</vt:lpstr>
      <vt:lpstr>Working with Sets</vt:lpstr>
      <vt:lpstr>Working with Sorted Sets</vt:lpstr>
      <vt:lpstr>Publish / Subscribe Commands</vt:lpstr>
      <vt:lpstr>Using Redis as a Database</vt:lpstr>
      <vt:lpstr>Summary</vt:lpstr>
      <vt:lpstr>PowerPoint Presentation</vt:lpstr>
      <vt:lpstr>DynamoDB Data Model</vt:lpstr>
      <vt:lpstr>DynamoDB Data Model</vt:lpstr>
      <vt:lpstr>DynamoDB</vt:lpstr>
      <vt:lpstr>DynamoDB Hashing</vt:lpstr>
      <vt:lpstr>Approaches to Scalability</vt:lpstr>
      <vt:lpstr>Share Nothing Architecture</vt:lpstr>
      <vt:lpstr>Sample Code</vt:lpstr>
      <vt:lpstr>Sample Code</vt:lpstr>
      <vt:lpstr>DynamoDB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367</cp:revision>
  <cp:lastPrinted>2018-11-15T21:01:50Z</cp:lastPrinted>
  <dcterms:created xsi:type="dcterms:W3CDTF">2010-04-12T23:12:02Z</dcterms:created>
  <dcterms:modified xsi:type="dcterms:W3CDTF">2019-12-16T16:07:42Z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